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4"/>
  </p:sldMasterIdLst>
  <p:notesMasterIdLst>
    <p:notesMasterId r:id="rId17"/>
  </p:notesMasterIdLst>
  <p:sldIdLst>
    <p:sldId id="256" r:id="rId5"/>
    <p:sldId id="258" r:id="rId6"/>
    <p:sldId id="259" r:id="rId7"/>
    <p:sldId id="260" r:id="rId8"/>
    <p:sldId id="277" r:id="rId9"/>
    <p:sldId id="265" r:id="rId10"/>
    <p:sldId id="276" r:id="rId11"/>
    <p:sldId id="278" r:id="rId12"/>
    <p:sldId id="279" r:id="rId13"/>
    <p:sldId id="280" r:id="rId14"/>
    <p:sldId id="266" r:id="rId15"/>
    <p:sldId id="273" r:id="rId16"/>
  </p:sldIdLst>
  <p:sldSz cx="18288000" cy="10287000"/>
  <p:notesSz cx="6858000" cy="9144000"/>
  <p:embeddedFontLst>
    <p:embeddedFont>
      <p:font typeface="Dela Gothic One" panose="020B0604020202020204" charset="-128"/>
      <p:regular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B1694-E327-4C05-A769-332574D89F46}" v="7" dt="2024-04-02T04:26:54.733"/>
    <p1510:client id="{3C5AF842-866D-4B20-8FA6-DC67A5A1511F}" v="4" dt="2024-03-31T14:55:52.943"/>
    <p1510:client id="{57F8CFE5-CE01-4EE4-AB1E-97264FF6D292}" v="21" dt="2024-03-31T15:02:57.577"/>
    <p1510:client id="{8BC76B76-63B7-4590-9FDB-F4CF722C21D8}" v="25" dt="2024-03-31T14:58:16.809"/>
    <p1510:client id="{B5A5CE30-A97B-4F4B-9AB6-96A7DA7BC4DC}" v="1" dt="2024-04-01T01:20:40.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13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95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67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17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2" name="Google Shape;12;p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13" name="Google Shape;13;p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4" name="Google Shape;14;p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5" name="Google Shape;15;p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6" name="Google Shape;16;p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7" name="Google Shape;17;p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2" name="Google Shape;22;p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3" name="Google Shape;23;p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4" name="Google Shape;24;p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8" name="Google Shape;28;p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9" t="-729" r="-549"/>
            </a:stretch>
          </a:blipFill>
          <a:ln>
            <a:noFill/>
          </a:ln>
        </p:spPr>
      </p:sp>
      <p:sp>
        <p:nvSpPr>
          <p:cNvPr id="29" name="Google Shape;29;p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0" name="Google Shape;30;p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9"/>
            </a:stretch>
          </a:blipFill>
          <a:ln>
            <a:noFill/>
          </a:ln>
        </p:spPr>
      </p:sp>
      <p:sp>
        <p:nvSpPr>
          <p:cNvPr id="33" name="Google Shape;33;p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4" name="Google Shape;34;p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5" name="Google Shape;35;p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6" name="Google Shape;36;p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37" name="Google Shape;37;p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38" name="Google Shape;38;p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40" name="Google Shape;40;p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3" name="Google Shape;43;p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9" b="-479"/>
            </a:stretch>
          </a:blipFill>
          <a:ln>
            <a:noFill/>
          </a:ln>
        </p:spPr>
      </p:sp>
      <p:sp>
        <p:nvSpPr>
          <p:cNvPr id="44" name="Google Shape;44;p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5" name="Google Shape;45;p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46" name="Google Shape;46;p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7" name="Google Shape;47;p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48" name="Google Shape;48;p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
        <p:nvSpPr>
          <p:cNvPr id="50" name="Google Shape;50;p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81000" algn="l">
              <a:spcBef>
                <a:spcPts val="400"/>
              </a:spcBef>
              <a:spcAft>
                <a:spcPts val="0"/>
              </a:spcAft>
              <a:buSzPts val="2400"/>
              <a:buChar char="–"/>
              <a:defRPr sz="2400"/>
            </a:lvl2pPr>
            <a:lvl3pPr marL="1371600" lvl="2" indent="-381000" algn="l">
              <a:spcBef>
                <a:spcPts val="360"/>
              </a:spcBef>
              <a:spcAft>
                <a:spcPts val="0"/>
              </a:spcAft>
              <a:buSzPts val="2400"/>
              <a:buChar char="•"/>
              <a:defRPr/>
            </a:lvl3pPr>
            <a:lvl4pPr marL="1828800" lvl="3" indent="-381000" algn="l">
              <a:spcBef>
                <a:spcPts val="320"/>
              </a:spcBef>
              <a:spcAft>
                <a:spcPts val="0"/>
              </a:spcAft>
              <a:buSzPts val="2400"/>
              <a:buChar char="–"/>
              <a:defRPr sz="2400"/>
            </a:lvl4pPr>
            <a:lvl5pPr marL="2286000" lvl="4" indent="-381000" algn="l">
              <a:spcBef>
                <a:spcPts val="320"/>
              </a:spcBef>
              <a:spcAft>
                <a:spcPts val="0"/>
              </a:spcAft>
              <a:buSzPts val="2400"/>
              <a:buChar char="»"/>
              <a:defRPr sz="2400"/>
            </a:lvl5pPr>
            <a:lvl6pPr marL="2743200" lvl="5" indent="-381000" algn="l">
              <a:spcBef>
                <a:spcPts val="320"/>
              </a:spcBef>
              <a:spcAft>
                <a:spcPts val="0"/>
              </a:spcAft>
              <a:buSzPts val="2400"/>
              <a:buChar char="•"/>
              <a:defRPr sz="2400"/>
            </a:lvl6pPr>
            <a:lvl7pPr marL="3200400" lvl="6" indent="-381000" algn="l">
              <a:spcBef>
                <a:spcPts val="320"/>
              </a:spcBef>
              <a:spcAft>
                <a:spcPts val="0"/>
              </a:spcAft>
              <a:buSzPts val="2400"/>
              <a:buChar char="•"/>
              <a:defRPr sz="2400"/>
            </a:lvl7pPr>
            <a:lvl8pPr marL="3657600" lvl="7" indent="-381000" algn="l">
              <a:spcBef>
                <a:spcPts val="320"/>
              </a:spcBef>
              <a:spcAft>
                <a:spcPts val="0"/>
              </a:spcAft>
              <a:buSzPts val="2400"/>
              <a:buChar char="•"/>
              <a:defRPr sz="2400"/>
            </a:lvl8pPr>
            <a:lvl9pPr marL="4114800" lvl="8" indent="-381000" algn="l">
              <a:spcBef>
                <a:spcPts val="320"/>
              </a:spcBef>
              <a:spcAft>
                <a:spcPts val="0"/>
              </a:spcAft>
              <a:buSzPts val="2400"/>
              <a:buChar char="•"/>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3" name="Google Shape;53;p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5" name="Google Shape;55;p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56" name="Google Shape;56;p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57" name="Google Shape;57;p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0" name="Google Shape;60;p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1" name="Google Shape;61;p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2" name="Google Shape;62;p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a:spLocks noGrp="1"/>
          </p:cNvSpPr>
          <p:nvPr>
            <p:ph type="pic" idx="2"/>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65" name="Google Shape;65;p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6" name="Google Shape;66;p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67" name="Google Shape;67;p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7200"/>
              <a:buFont typeface="Dela Gothic One"/>
              <a:buNone/>
              <a:defRPr sz="7200" i="0" u="none" strike="noStrike" cap="non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Montserrat"/>
              <a:buChar char="•"/>
              <a:defRPr sz="3200" i="0" u="none" strike="noStrike" cap="none">
                <a:solidFill>
                  <a:schemeClr val="lt1"/>
                </a:solidFill>
                <a:latin typeface="Montserrat"/>
                <a:ea typeface="Montserrat"/>
                <a:cs typeface="Montserrat"/>
                <a:sym typeface="Montserrat"/>
              </a:defRPr>
            </a:lvl1pPr>
            <a:lvl2pPr marL="914400" marR="0" lvl="1" indent="-406400" algn="l" rtl="0">
              <a:spcBef>
                <a:spcPts val="560"/>
              </a:spcBef>
              <a:spcAft>
                <a:spcPts val="0"/>
              </a:spcAft>
              <a:buClr>
                <a:schemeClr val="lt1"/>
              </a:buClr>
              <a:buSzPts val="2800"/>
              <a:buFont typeface="Montserrat"/>
              <a:buChar char="–"/>
              <a:defRPr sz="28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0"/>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en-CA"/>
          </a:p>
        </p:txBody>
      </p:sp>
      <p:sp>
        <p:nvSpPr>
          <p:cNvPr id="73" name="Google Shape;73;p10"/>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5"/>
            </a:stretch>
          </a:blipFill>
          <a:ln>
            <a:noFill/>
          </a:ln>
        </p:spPr>
        <p:txBody>
          <a:bodyPr/>
          <a:lstStyle/>
          <a:p>
            <a:endParaRPr lang="en-CA"/>
          </a:p>
        </p:txBody>
      </p:sp>
      <p:sp>
        <p:nvSpPr>
          <p:cNvPr id="74" name="Google Shape;74;p10"/>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9"/>
            </a:stretch>
          </a:blipFill>
          <a:ln>
            <a:noFill/>
          </a:ln>
        </p:spPr>
        <p:txBody>
          <a:bodyPr/>
          <a:lstStyle/>
          <a:p>
            <a:endParaRPr lang="en-CA"/>
          </a:p>
        </p:txBody>
      </p:sp>
      <p:sp>
        <p:nvSpPr>
          <p:cNvPr id="75" name="Google Shape;75;p10"/>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txBody>
          <a:bodyPr/>
          <a:lstStyle/>
          <a:p>
            <a:endParaRPr lang="en-CA"/>
          </a:p>
        </p:txBody>
      </p:sp>
      <p:sp>
        <p:nvSpPr>
          <p:cNvPr id="76" name="Google Shape;76;p10"/>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txBody>
          <a:bodyPr/>
          <a:lstStyle/>
          <a:p>
            <a:endParaRPr lang="en-CA"/>
          </a:p>
        </p:txBody>
      </p:sp>
      <p:sp>
        <p:nvSpPr>
          <p:cNvPr id="77" name="Google Shape;77;p10"/>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txBody>
          <a:bodyPr/>
          <a:lstStyle/>
          <a:p>
            <a:endParaRPr lang="en-CA"/>
          </a:p>
        </p:txBody>
      </p:sp>
      <p:sp>
        <p:nvSpPr>
          <p:cNvPr id="78" name="Google Shape;78;p10"/>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txBody>
          <a:bodyPr/>
          <a:lstStyle/>
          <a:p>
            <a:endParaRPr lang="en-CA"/>
          </a:p>
        </p:txBody>
      </p:sp>
      <p:sp>
        <p:nvSpPr>
          <p:cNvPr id="79" name="Google Shape;79;p10"/>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en-CA"/>
          </a:p>
        </p:txBody>
      </p:sp>
      <p:sp>
        <p:nvSpPr>
          <p:cNvPr id="80" name="Google Shape;80;p10"/>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txBody>
          <a:bodyPr/>
          <a:lstStyle/>
          <a:p>
            <a:endParaRPr lang="en-CA"/>
          </a:p>
        </p:txBody>
      </p:sp>
      <p:sp>
        <p:nvSpPr>
          <p:cNvPr id="81" name="Google Shape;81;p10"/>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txBody>
          <a:bodyPr/>
          <a:lstStyle/>
          <a:p>
            <a:endParaRPr lang="en-CA"/>
          </a:p>
        </p:txBody>
      </p:sp>
      <p:sp>
        <p:nvSpPr>
          <p:cNvPr id="82" name="Google Shape;82;p10"/>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txBody>
          <a:bodyPr/>
          <a:lstStyle/>
          <a:p>
            <a:endParaRPr lang="en-CA"/>
          </a:p>
        </p:txBody>
      </p:sp>
      <p:sp>
        <p:nvSpPr>
          <p:cNvPr id="83" name="Google Shape;83;p10"/>
          <p:cNvSpPr txBox="1"/>
          <p:nvPr/>
        </p:nvSpPr>
        <p:spPr>
          <a:xfrm>
            <a:off x="8177734" y="2379080"/>
            <a:ext cx="15021900" cy="46037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972">
                <a:solidFill>
                  <a:srgbClr val="FFF8F2"/>
                </a:solidFill>
                <a:latin typeface="Dela Gothic One"/>
                <a:ea typeface="Dela Gothic One"/>
                <a:sym typeface="Dela Gothic One"/>
              </a:rPr>
              <a:t>Customer </a:t>
            </a:r>
          </a:p>
          <a:p>
            <a:pPr marL="0" marR="0" lvl="0" indent="0" algn="l" rtl="0">
              <a:lnSpc>
                <a:spcPct val="100000"/>
              </a:lnSpc>
              <a:spcBef>
                <a:spcPts val="0"/>
              </a:spcBef>
              <a:spcAft>
                <a:spcPts val="0"/>
              </a:spcAft>
              <a:buNone/>
            </a:pPr>
            <a:r>
              <a:rPr lang="en-US" sz="9972">
                <a:solidFill>
                  <a:srgbClr val="FFF8F2"/>
                </a:solidFill>
                <a:latin typeface="Dela Gothic One"/>
                <a:ea typeface="Dela Gothic One"/>
                <a:sym typeface="Dela Gothic One"/>
              </a:rPr>
              <a:t>Loyalty</a:t>
            </a:r>
          </a:p>
          <a:p>
            <a:pPr marL="0" marR="0" lvl="0" indent="0" algn="l" rtl="0">
              <a:lnSpc>
                <a:spcPct val="100000"/>
              </a:lnSpc>
              <a:spcBef>
                <a:spcPts val="0"/>
              </a:spcBef>
              <a:spcAft>
                <a:spcPts val="0"/>
              </a:spcAft>
              <a:buNone/>
            </a:pPr>
            <a:r>
              <a:rPr lang="en-US" sz="9972">
                <a:solidFill>
                  <a:srgbClr val="FFF8F2"/>
                </a:solidFill>
                <a:latin typeface="Dela Gothic One"/>
                <a:ea typeface="Dela Gothic One"/>
                <a:sym typeface="Dela Gothic One"/>
              </a:rPr>
              <a:t>Program</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Google Shape;421;p25">
            <a:extLst>
              <a:ext uri="{FF2B5EF4-FFF2-40B4-BE49-F238E27FC236}">
                <a16:creationId xmlns:a16="http://schemas.microsoft.com/office/drawing/2014/main" id="{748B1CB1-B822-C01E-01B9-17FAD727497F}"/>
              </a:ext>
            </a:extLst>
          </p:cNvPr>
          <p:cNvSpPr/>
          <p:nvPr/>
        </p:nvSpPr>
        <p:spPr>
          <a:xfrm>
            <a:off x="2286446" y="-3710694"/>
            <a:ext cx="10338372" cy="11423616"/>
          </a:xfrm>
          <a:custGeom>
            <a:avLst/>
            <a:gdLst/>
            <a:ahLst/>
            <a:cxnLst/>
            <a:rect l="l" t="t" r="r" b="b"/>
            <a:pathLst>
              <a:path w="10338372" h="11423616" extrusionOk="0">
                <a:moveTo>
                  <a:pt x="0" y="0"/>
                </a:moveTo>
                <a:lnTo>
                  <a:pt x="10338372" y="0"/>
                </a:lnTo>
                <a:lnTo>
                  <a:pt x="10338372" y="11423615"/>
                </a:lnTo>
                <a:lnTo>
                  <a:pt x="0" y="11423615"/>
                </a:lnTo>
                <a:lnTo>
                  <a:pt x="0" y="0"/>
                </a:lnTo>
                <a:close/>
              </a:path>
            </a:pathLst>
          </a:custGeom>
          <a:blipFill rotWithShape="1">
            <a:blip r:embed="rId3">
              <a:alphaModFix/>
            </a:blip>
            <a:stretch>
              <a:fillRect/>
            </a:stretch>
          </a:blipFill>
          <a:ln>
            <a:noFill/>
          </a:ln>
        </p:spPr>
        <p:txBody>
          <a:bodyPr/>
          <a:lstStyle/>
          <a:p>
            <a:endParaRPr lang="en-CA"/>
          </a:p>
        </p:txBody>
      </p:sp>
      <p:sp>
        <p:nvSpPr>
          <p:cNvPr id="153" name="Google Shape;153;p14"/>
          <p:cNvSpPr/>
          <p:nvPr/>
        </p:nvSpPr>
        <p:spPr>
          <a:xfrm>
            <a:off x="0" y="-50975"/>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4">
              <a:alphaModFix/>
            </a:blip>
            <a:stretch>
              <a:fillRect t="-38539" b="-36893"/>
            </a:stretch>
          </a:blipFill>
          <a:ln>
            <a:noFill/>
          </a:ln>
        </p:spPr>
        <p:txBody>
          <a:bodyPr/>
          <a:lstStyle/>
          <a:p>
            <a:endParaRPr lang="en-CA"/>
          </a:p>
        </p:txBody>
      </p:sp>
      <p:sp>
        <p:nvSpPr>
          <p:cNvPr id="158" name="Google Shape;158;p14"/>
          <p:cNvSpPr/>
          <p:nvPr/>
        </p:nvSpPr>
        <p:spPr>
          <a:xfrm>
            <a:off x="-2363050" y="903031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1" name="Google Shape;161;p14"/>
          <p:cNvSpPr txBox="1"/>
          <p:nvPr/>
        </p:nvSpPr>
        <p:spPr>
          <a:xfrm>
            <a:off x="530205" y="1732710"/>
            <a:ext cx="7188642" cy="19943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a:solidFill>
                  <a:srgbClr val="FFFFFF"/>
                </a:solidFill>
                <a:latin typeface="Dela Gothic One"/>
                <a:ea typeface="Dela Gothic One"/>
                <a:sym typeface="Dela Gothic One"/>
              </a:rPr>
              <a:t>Querying The Loyalty Program</a:t>
            </a:r>
            <a:endParaRPr sz="5400"/>
          </a:p>
        </p:txBody>
      </p:sp>
      <p:sp>
        <p:nvSpPr>
          <p:cNvPr id="163" name="Google Shape;163;p14"/>
          <p:cNvSpPr txBox="1"/>
          <p:nvPr/>
        </p:nvSpPr>
        <p:spPr>
          <a:xfrm>
            <a:off x="813297" y="4296602"/>
            <a:ext cx="4584125" cy="3416320"/>
          </a:xfrm>
          <a:prstGeom prst="rect">
            <a:avLst/>
          </a:prstGeom>
          <a:noFill/>
          <a:ln>
            <a:noFill/>
          </a:ln>
        </p:spPr>
        <p:txBody>
          <a:bodyPr spcFirstLastPara="1" wrap="square" lIns="0" tIns="0" rIns="0" bIns="0" anchor="t" anchorCtr="0">
            <a:spAutoFit/>
          </a:bodyPr>
          <a:lstStyle/>
          <a:p>
            <a:pPr algn="l" rtl="0" fontAlgn="base"/>
            <a:r>
              <a:rPr lang="en-US" sz="1800" b="0" i="0" u="none" strike="noStrike">
                <a:solidFill>
                  <a:schemeClr val="bg1"/>
                </a:solidFill>
                <a:effectLst/>
                <a:latin typeface="Montserrat" panose="00000500000000000000" pitchFamily="2" charset="0"/>
              </a:rPr>
              <a:t>The sequence diagram illustrates the interactions between objects involved in querying enrolled customers in the loyalty program.</a:t>
            </a:r>
            <a:r>
              <a:rPr lang="en-US" sz="1800" b="0" i="0">
                <a:solidFill>
                  <a:schemeClr val="bg1"/>
                </a:solidFill>
                <a:effectLst/>
                <a:latin typeface="Montserrat" panose="00000500000000000000" pitchFamily="2" charset="0"/>
              </a:rPr>
              <a:t>​</a:t>
            </a:r>
            <a:endParaRPr lang="en-US" sz="2400" b="0" i="0">
              <a:solidFill>
                <a:schemeClr val="bg1"/>
              </a:solidFill>
              <a:effectLst/>
              <a:latin typeface="Montserrat" panose="00000500000000000000" pitchFamily="2" charset="0"/>
            </a:endParaRPr>
          </a:p>
          <a:p>
            <a:pPr algn="l" rtl="0" fontAlgn="base"/>
            <a:endParaRPr lang="en-US" sz="2400" b="0" i="0">
              <a:solidFill>
                <a:schemeClr val="bg1"/>
              </a:solidFill>
              <a:effectLst/>
              <a:latin typeface="Montserrat" panose="00000500000000000000" pitchFamily="2" charset="0"/>
            </a:endParaRPr>
          </a:p>
          <a:p>
            <a:pPr algn="l" rtl="0" fontAlgn="base"/>
            <a:r>
              <a:rPr lang="en-US" sz="1800" b="0" i="0" u="none" strike="noStrike">
                <a:solidFill>
                  <a:schemeClr val="bg1"/>
                </a:solidFill>
                <a:effectLst/>
                <a:latin typeface="Montserrat" panose="00000500000000000000" pitchFamily="2" charset="0"/>
              </a:rPr>
              <a:t>The sequence enables the business owner to efficiently access and analyze customer data related to loyalty program enrollment. It facilitates informed decision-making and helps optimize the effectiveness of the loyalty program.</a:t>
            </a:r>
            <a:r>
              <a:rPr lang="en-CA" sz="1800" b="0" i="0">
                <a:solidFill>
                  <a:schemeClr val="bg1"/>
                </a:solidFill>
                <a:effectLst/>
                <a:latin typeface="Montserrat" panose="00000500000000000000" pitchFamily="2" charset="0"/>
              </a:rPr>
              <a:t>​</a:t>
            </a:r>
            <a:endParaRPr lang="en-CA" sz="2400" b="0" i="0">
              <a:solidFill>
                <a:schemeClr val="bg1"/>
              </a:solidFill>
              <a:effectLst/>
              <a:latin typeface="Montserrat" panose="00000500000000000000" pitchFamily="2" charset="0"/>
            </a:endParaRPr>
          </a:p>
        </p:txBody>
      </p:sp>
      <p:sp>
        <p:nvSpPr>
          <p:cNvPr id="3" name="Rectangle 1">
            <a:extLst>
              <a:ext uri="{FF2B5EF4-FFF2-40B4-BE49-F238E27FC236}">
                <a16:creationId xmlns:a16="http://schemas.microsoft.com/office/drawing/2014/main" id="{4EDF7AD9-D8F5-7996-260A-913693914F76}"/>
              </a:ext>
            </a:extLst>
          </p:cNvPr>
          <p:cNvSpPr>
            <a:spLocks noChangeArrowheads="1"/>
          </p:cNvSpPr>
          <p:nvPr/>
        </p:nvSpPr>
        <p:spPr bwMode="auto">
          <a:xfrm flipV="1">
            <a:off x="3522220" y="3079091"/>
            <a:ext cx="34916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0" name="Picture 4" descr="A diagram of a diagram&#10;&#10;Description automatically generated">
            <a:extLst>
              <a:ext uri="{FF2B5EF4-FFF2-40B4-BE49-F238E27FC236}">
                <a16:creationId xmlns:a16="http://schemas.microsoft.com/office/drawing/2014/main" id="{5882625C-95B7-53F8-2DE6-478F22894A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0472" y="3560342"/>
            <a:ext cx="10338372" cy="481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2"/>
        <p:cNvGrpSpPr/>
        <p:nvPr/>
      </p:nvGrpSpPr>
      <p:grpSpPr>
        <a:xfrm>
          <a:off x="0" y="0"/>
          <a:ext cx="0" cy="0"/>
          <a:chOff x="0" y="0"/>
          <a:chExt cx="0" cy="0"/>
        </a:xfrm>
      </p:grpSpPr>
      <p:sp>
        <p:nvSpPr>
          <p:cNvPr id="303" name="Google Shape;303;p20"/>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en-CA"/>
          </a:p>
        </p:txBody>
      </p:sp>
      <p:sp>
        <p:nvSpPr>
          <p:cNvPr id="304" name="Google Shape;304;p20"/>
          <p:cNvSpPr/>
          <p:nvPr/>
        </p:nvSpPr>
        <p:spPr>
          <a:xfrm>
            <a:off x="5577240" y="620531"/>
            <a:ext cx="11139898" cy="8258175"/>
          </a:xfrm>
          <a:custGeom>
            <a:avLst/>
            <a:gdLst/>
            <a:ahLst/>
            <a:cxnLst/>
            <a:rect l="l" t="t" r="r" b="b"/>
            <a:pathLst>
              <a:path w="11139898" h="8258175" extrusionOk="0">
                <a:moveTo>
                  <a:pt x="0" y="0"/>
                </a:moveTo>
                <a:lnTo>
                  <a:pt x="11139898" y="0"/>
                </a:lnTo>
                <a:lnTo>
                  <a:pt x="11139898" y="8258175"/>
                </a:lnTo>
                <a:lnTo>
                  <a:pt x="0" y="8258175"/>
                </a:lnTo>
                <a:lnTo>
                  <a:pt x="0" y="0"/>
                </a:lnTo>
                <a:close/>
              </a:path>
            </a:pathLst>
          </a:custGeom>
          <a:blipFill rotWithShape="1">
            <a:blip r:embed="rId4">
              <a:alphaModFix/>
            </a:blip>
            <a:stretch>
              <a:fillRect r="-346"/>
            </a:stretch>
          </a:blipFill>
          <a:ln>
            <a:noFill/>
          </a:ln>
        </p:spPr>
        <p:txBody>
          <a:bodyPr/>
          <a:lstStyle/>
          <a:p>
            <a:endParaRPr lang="en-CA"/>
          </a:p>
        </p:txBody>
      </p:sp>
      <p:sp>
        <p:nvSpPr>
          <p:cNvPr id="305" name="Google Shape;305;p20"/>
          <p:cNvSpPr txBox="1"/>
          <p:nvPr/>
        </p:nvSpPr>
        <p:spPr>
          <a:xfrm>
            <a:off x="1880553" y="1408294"/>
            <a:ext cx="14526893"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a:solidFill>
                  <a:srgbClr val="FFFFFF"/>
                </a:solidFill>
                <a:latin typeface="Dela Gothic One"/>
                <a:ea typeface="Dela Gothic One"/>
                <a:sym typeface="Dela Gothic One"/>
              </a:rPr>
              <a:t>Benefits Of The Software</a:t>
            </a:r>
            <a:endParaRPr lang="en-US"/>
          </a:p>
        </p:txBody>
      </p:sp>
      <p:sp>
        <p:nvSpPr>
          <p:cNvPr id="306" name="Google Shape;306;p20"/>
          <p:cNvSpPr txBox="1"/>
          <p:nvPr/>
        </p:nvSpPr>
        <p:spPr>
          <a:xfrm>
            <a:off x="2132056" y="5022139"/>
            <a:ext cx="6527035" cy="2154436"/>
          </a:xfrm>
          <a:prstGeom prst="rect">
            <a:avLst/>
          </a:prstGeom>
          <a:noFill/>
          <a:ln>
            <a:noFill/>
          </a:ln>
        </p:spPr>
        <p:txBody>
          <a:bodyPr spcFirstLastPara="1" wrap="square" lIns="0" tIns="0" rIns="0" bIns="0" anchor="t" anchorCtr="0">
            <a:spAutoFit/>
          </a:bodyPr>
          <a:lstStyle/>
          <a:p>
            <a:pPr algn="l" rtl="0" fontAlgn="base"/>
            <a:r>
              <a:rPr lang="en-US" sz="1800" b="0" i="0" u="none" strike="noStrike">
                <a:solidFill>
                  <a:schemeClr val="bg1"/>
                </a:solidFill>
                <a:effectLst/>
                <a:latin typeface="Montserrat" panose="00000500000000000000" pitchFamily="2" charset="0"/>
              </a:rPr>
              <a:t>The software facilitates the implementation of a loyalty program, which incentivizes customers to make repeat purchases and engage with the brand on a regular basis.</a:t>
            </a:r>
            <a:r>
              <a:rPr lang="en-US" sz="1800" b="0" i="0">
                <a:solidFill>
                  <a:schemeClr val="bg1"/>
                </a:solidFill>
                <a:effectLst/>
                <a:latin typeface="Montserrat" panose="00000500000000000000" pitchFamily="2" charset="0"/>
              </a:rPr>
              <a:t>​</a:t>
            </a:r>
          </a:p>
          <a:p>
            <a:pPr algn="l" rtl="0" fontAlgn="base"/>
            <a:endParaRPr lang="en-US" sz="3200" b="0" i="0">
              <a:solidFill>
                <a:schemeClr val="bg1"/>
              </a:solidFill>
              <a:effectLst/>
              <a:latin typeface="Montserrat" panose="00000500000000000000" pitchFamily="2" charset="0"/>
            </a:endParaRPr>
          </a:p>
          <a:p>
            <a:pPr algn="l" rtl="0" fontAlgn="base"/>
            <a:r>
              <a:rPr lang="en-US" sz="1800" b="0" i="0" u="none" strike="noStrike">
                <a:solidFill>
                  <a:schemeClr val="bg1"/>
                </a:solidFill>
                <a:effectLst/>
                <a:latin typeface="Montserrat" panose="00000500000000000000" pitchFamily="2" charset="0"/>
              </a:rPr>
              <a:t>By offering rewards and special offers, the company can enhance customer satisfaction and loyalty, leading to increased retention rates and long-term profitability.</a:t>
            </a:r>
            <a:r>
              <a:rPr lang="en-CA" sz="1800" b="0" i="0">
                <a:solidFill>
                  <a:schemeClr val="bg1"/>
                </a:solidFill>
                <a:effectLst/>
                <a:latin typeface="Montserrat" panose="00000500000000000000" pitchFamily="2" charset="0"/>
              </a:rPr>
              <a:t>​</a:t>
            </a:r>
            <a:endParaRPr lang="en-CA" sz="3200" b="0" i="0">
              <a:solidFill>
                <a:schemeClr val="bg1"/>
              </a:solidFill>
              <a:effectLst/>
              <a:latin typeface="Montserrat" panose="00000500000000000000" pitchFamily="2" charset="0"/>
            </a:endParaRPr>
          </a:p>
        </p:txBody>
      </p:sp>
      <p:sp>
        <p:nvSpPr>
          <p:cNvPr id="307" name="Google Shape;307;p20"/>
          <p:cNvSpPr/>
          <p:nvPr/>
        </p:nvSpPr>
        <p:spPr>
          <a:xfrm>
            <a:off x="-3635909" y="5117766"/>
            <a:ext cx="5536686" cy="543602"/>
          </a:xfrm>
          <a:custGeom>
            <a:avLst/>
            <a:gdLst/>
            <a:ahLst/>
            <a:cxnLst/>
            <a:rect l="l" t="t" r="r" b="b"/>
            <a:pathLst>
              <a:path w="5536686" h="543602" extrusionOk="0">
                <a:moveTo>
                  <a:pt x="0" y="0"/>
                </a:moveTo>
                <a:lnTo>
                  <a:pt x="5536686" y="0"/>
                </a:lnTo>
                <a:lnTo>
                  <a:pt x="5536686" y="543602"/>
                </a:lnTo>
                <a:lnTo>
                  <a:pt x="0" y="543602"/>
                </a:lnTo>
                <a:lnTo>
                  <a:pt x="0" y="0"/>
                </a:lnTo>
                <a:close/>
              </a:path>
            </a:pathLst>
          </a:custGeom>
          <a:blipFill rotWithShape="1">
            <a:blip r:embed="rId5">
              <a:alphaModFix/>
            </a:blip>
            <a:stretch>
              <a:fillRect/>
            </a:stretch>
          </a:blipFill>
          <a:ln>
            <a:noFill/>
          </a:ln>
        </p:spPr>
        <p:txBody>
          <a:bodyPr/>
          <a:lstStyle/>
          <a:p>
            <a:endParaRPr lang="en-CA"/>
          </a:p>
        </p:txBody>
      </p:sp>
      <p:sp>
        <p:nvSpPr>
          <p:cNvPr id="308" name="Google Shape;308;p20"/>
          <p:cNvSpPr/>
          <p:nvPr/>
        </p:nvSpPr>
        <p:spPr>
          <a:xfrm>
            <a:off x="1466433" y="-422497"/>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en-CA"/>
          </a:p>
        </p:txBody>
      </p:sp>
      <p:sp>
        <p:nvSpPr>
          <p:cNvPr id="309" name="Google Shape;309;p20"/>
          <p:cNvSpPr/>
          <p:nvPr/>
        </p:nvSpPr>
        <p:spPr>
          <a:xfrm>
            <a:off x="13779131" y="2305899"/>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en-CA"/>
          </a:p>
        </p:txBody>
      </p:sp>
      <p:sp>
        <p:nvSpPr>
          <p:cNvPr id="310" name="Google Shape;310;p20"/>
          <p:cNvSpPr/>
          <p:nvPr/>
        </p:nvSpPr>
        <p:spPr>
          <a:xfrm rot="10800000">
            <a:off x="3506439" y="8206443"/>
            <a:ext cx="7694974" cy="2988828"/>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6">
              <a:alphaModFix/>
            </a:blip>
            <a:stretch>
              <a:fillRect/>
            </a:stretch>
          </a:blipFill>
          <a:ln>
            <a:noFill/>
          </a:ln>
        </p:spPr>
        <p:txBody>
          <a:bodyPr/>
          <a:lstStyle/>
          <a:p>
            <a:endParaRPr lang="en-CA"/>
          </a:p>
        </p:txBody>
      </p:sp>
      <p:sp>
        <p:nvSpPr>
          <p:cNvPr id="2" name="Google Shape;162;p14">
            <a:extLst>
              <a:ext uri="{FF2B5EF4-FFF2-40B4-BE49-F238E27FC236}">
                <a16:creationId xmlns:a16="http://schemas.microsoft.com/office/drawing/2014/main" id="{64275797-ED7B-4934-9ED0-68D5E16EE2DE}"/>
              </a:ext>
            </a:extLst>
          </p:cNvPr>
          <p:cNvSpPr txBox="1"/>
          <p:nvPr/>
        </p:nvSpPr>
        <p:spPr>
          <a:xfrm>
            <a:off x="2132056" y="3560040"/>
            <a:ext cx="606983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Improved Customer Engagement</a:t>
            </a:r>
            <a:endParaRPr/>
          </a:p>
        </p:txBody>
      </p:sp>
      <p:sp>
        <p:nvSpPr>
          <p:cNvPr id="3" name="Google Shape;162;p14">
            <a:extLst>
              <a:ext uri="{FF2B5EF4-FFF2-40B4-BE49-F238E27FC236}">
                <a16:creationId xmlns:a16="http://schemas.microsoft.com/office/drawing/2014/main" id="{141F30BE-719A-B1AF-9056-B8C21DA44ED3}"/>
              </a:ext>
            </a:extLst>
          </p:cNvPr>
          <p:cNvSpPr txBox="1"/>
          <p:nvPr/>
        </p:nvSpPr>
        <p:spPr>
          <a:xfrm>
            <a:off x="11201413" y="4069270"/>
            <a:ext cx="606983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Enhanced Data Tracking &amp; Analysis</a:t>
            </a:r>
            <a:endParaRPr/>
          </a:p>
        </p:txBody>
      </p:sp>
      <p:sp>
        <p:nvSpPr>
          <p:cNvPr id="4" name="Google Shape;306;p20">
            <a:extLst>
              <a:ext uri="{FF2B5EF4-FFF2-40B4-BE49-F238E27FC236}">
                <a16:creationId xmlns:a16="http://schemas.microsoft.com/office/drawing/2014/main" id="{6FF6234D-1C50-7E1E-8EB3-1B2AA6DAAD9A}"/>
              </a:ext>
            </a:extLst>
          </p:cNvPr>
          <p:cNvSpPr txBox="1"/>
          <p:nvPr/>
        </p:nvSpPr>
        <p:spPr>
          <a:xfrm>
            <a:off x="11400746" y="5411765"/>
            <a:ext cx="6527035" cy="2492990"/>
          </a:xfrm>
          <a:prstGeom prst="rect">
            <a:avLst/>
          </a:prstGeom>
          <a:noFill/>
          <a:ln>
            <a:noFill/>
          </a:ln>
        </p:spPr>
        <p:txBody>
          <a:bodyPr spcFirstLastPara="1" wrap="square" lIns="0" tIns="0" rIns="0" bIns="0" anchor="t" anchorCtr="0">
            <a:spAutoFit/>
          </a:bodyPr>
          <a:lstStyle/>
          <a:p>
            <a:pPr algn="l" rtl="0" fontAlgn="base"/>
            <a:r>
              <a:rPr lang="en-US" sz="1800" b="0" i="0" u="none" strike="noStrike">
                <a:solidFill>
                  <a:schemeClr val="bg1"/>
                </a:solidFill>
                <a:effectLst/>
                <a:latin typeface="Montserrat" panose="00000500000000000000" pitchFamily="2" charset="0"/>
              </a:rPr>
              <a:t>The software provides robust data tracking and analysis capabilities, allowing the company to gather valuable insights into customer behavior, preferences, and purchasing patterns.</a:t>
            </a:r>
            <a:r>
              <a:rPr lang="en-US" sz="1800" b="0" i="0">
                <a:solidFill>
                  <a:schemeClr val="bg1"/>
                </a:solidFill>
                <a:effectLst/>
                <a:latin typeface="Montserrat" panose="00000500000000000000" pitchFamily="2" charset="0"/>
              </a:rPr>
              <a:t>​</a:t>
            </a:r>
            <a:endParaRPr lang="en-US" sz="2400" b="0" i="0">
              <a:solidFill>
                <a:schemeClr val="bg1"/>
              </a:solidFill>
              <a:effectLst/>
              <a:latin typeface="Montserrat" panose="00000500000000000000" pitchFamily="2" charset="0"/>
            </a:endParaRPr>
          </a:p>
          <a:p>
            <a:pPr algn="l" rtl="0" fontAlgn="base"/>
            <a:endParaRPr lang="en-US" sz="1800" b="0" i="0" u="none" strike="noStrike">
              <a:solidFill>
                <a:schemeClr val="bg1"/>
              </a:solidFill>
              <a:effectLst/>
              <a:latin typeface="Montserrat" panose="00000500000000000000" pitchFamily="2" charset="0"/>
            </a:endParaRPr>
          </a:p>
          <a:p>
            <a:pPr algn="l" rtl="0" fontAlgn="base"/>
            <a:r>
              <a:rPr lang="en-US" sz="1800" b="0" i="0" u="none" strike="noStrike">
                <a:solidFill>
                  <a:schemeClr val="bg1"/>
                </a:solidFill>
                <a:effectLst/>
                <a:latin typeface="Montserrat" panose="00000500000000000000" pitchFamily="2" charset="0"/>
              </a:rPr>
              <a:t>With access to comprehensive data analytics, the company can make informed decisions, tailor marketing strategies, and optimize the loyalty program to better meet the needs of its customers.</a:t>
            </a:r>
            <a:r>
              <a:rPr lang="en-CA" sz="1800" b="0" i="0">
                <a:solidFill>
                  <a:schemeClr val="bg1"/>
                </a:solidFill>
                <a:effectLst/>
                <a:latin typeface="Montserrat" panose="00000500000000000000" pitchFamily="2" charset="0"/>
              </a:rPr>
              <a:t>​</a:t>
            </a:r>
            <a:endParaRPr lang="en-CA" sz="2400" b="0" i="0">
              <a:solidFill>
                <a:schemeClr val="bg1"/>
              </a:solidFill>
              <a:effectLst/>
              <a:latin typeface="Montserrat"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9"/>
        <p:cNvGrpSpPr/>
        <p:nvPr/>
      </p:nvGrpSpPr>
      <p:grpSpPr>
        <a:xfrm>
          <a:off x="0" y="0"/>
          <a:ext cx="0" cy="0"/>
          <a:chOff x="0" y="0"/>
          <a:chExt cx="0" cy="0"/>
        </a:xfrm>
      </p:grpSpPr>
      <p:sp>
        <p:nvSpPr>
          <p:cNvPr id="450" name="Google Shape;450;p27"/>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3" b="-36766"/>
            </a:stretch>
          </a:blipFill>
          <a:ln>
            <a:noFill/>
          </a:ln>
        </p:spPr>
        <p:txBody>
          <a:bodyPr/>
          <a:lstStyle/>
          <a:p>
            <a:endParaRPr lang="en-CA"/>
          </a:p>
        </p:txBody>
      </p:sp>
      <p:sp>
        <p:nvSpPr>
          <p:cNvPr id="451" name="Google Shape;451;p27"/>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txBody>
          <a:bodyPr/>
          <a:lstStyle/>
          <a:p>
            <a:endParaRPr lang="en-CA"/>
          </a:p>
        </p:txBody>
      </p:sp>
      <p:sp>
        <p:nvSpPr>
          <p:cNvPr id="452" name="Google Shape;452;p27"/>
          <p:cNvSpPr txBox="1"/>
          <p:nvPr/>
        </p:nvSpPr>
        <p:spPr>
          <a:xfrm>
            <a:off x="3486605" y="3643777"/>
            <a:ext cx="10829854" cy="13811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FFFF"/>
                </a:solidFill>
                <a:latin typeface="Dela Gothic One"/>
                <a:ea typeface="Dela Gothic One"/>
                <a:cs typeface="Dela Gothic One"/>
                <a:sym typeface="Dela Gothic One"/>
              </a:rPr>
              <a:t>THANK YOU!</a:t>
            </a:r>
            <a:endParaRPr/>
          </a:p>
        </p:txBody>
      </p:sp>
      <p:sp>
        <p:nvSpPr>
          <p:cNvPr id="453" name="Google Shape;453;p27"/>
          <p:cNvSpPr txBox="1"/>
          <p:nvPr/>
        </p:nvSpPr>
        <p:spPr>
          <a:xfrm>
            <a:off x="5679571" y="5414392"/>
            <a:ext cx="6880363" cy="1384995"/>
          </a:xfrm>
          <a:prstGeom prst="rect">
            <a:avLst/>
          </a:prstGeom>
          <a:noFill/>
          <a:ln>
            <a:noFill/>
          </a:ln>
        </p:spPr>
        <p:txBody>
          <a:bodyPr spcFirstLastPara="1" wrap="square" lIns="0" tIns="0" rIns="0" bIns="0" anchor="t" anchorCtr="0">
            <a:spAutoFit/>
          </a:bodyPr>
          <a:lstStyle/>
          <a:p>
            <a:pPr algn="l" rtl="0" fontAlgn="base"/>
            <a:r>
              <a:rPr lang="en-US" sz="1800" b="0" i="0" u="none" strike="noStrike">
                <a:solidFill>
                  <a:schemeClr val="bg1"/>
                </a:solidFill>
                <a:effectLst/>
                <a:latin typeface="Montserrat" panose="00000500000000000000" pitchFamily="2" charset="0"/>
              </a:rPr>
              <a:t>We sincerely thank you for your time and attention during this presentation.</a:t>
            </a:r>
            <a:r>
              <a:rPr lang="en-US" sz="1800" b="0" i="0">
                <a:solidFill>
                  <a:schemeClr val="bg1"/>
                </a:solidFill>
                <a:effectLst/>
                <a:latin typeface="Montserrat" panose="00000500000000000000" pitchFamily="2" charset="0"/>
              </a:rPr>
              <a:t>​</a:t>
            </a:r>
            <a:endParaRPr lang="en-US" sz="3200" b="0" i="0">
              <a:solidFill>
                <a:schemeClr val="bg1"/>
              </a:solidFill>
              <a:effectLst/>
              <a:latin typeface="Montserrat" panose="00000500000000000000" pitchFamily="2" charset="0"/>
            </a:endParaRPr>
          </a:p>
          <a:p>
            <a:pPr algn="l" rtl="0" fontAlgn="base"/>
            <a:endParaRPr lang="en-US" sz="1800" b="0" i="0" u="none" strike="noStrike">
              <a:solidFill>
                <a:schemeClr val="bg1"/>
              </a:solidFill>
              <a:effectLst/>
              <a:latin typeface="Montserrat" panose="00000500000000000000" pitchFamily="2" charset="0"/>
            </a:endParaRPr>
          </a:p>
          <a:p>
            <a:pPr algn="l" rtl="0" fontAlgn="base"/>
            <a:r>
              <a:rPr lang="en-US" sz="1800" b="0" i="0" u="none" strike="noStrike">
                <a:solidFill>
                  <a:schemeClr val="bg1"/>
                </a:solidFill>
                <a:effectLst/>
                <a:latin typeface="Montserrat" panose="00000500000000000000" pitchFamily="2" charset="0"/>
              </a:rPr>
              <a:t>Your interest in our project is greatly appreciated, and we value the opportunity to share our findings with you.</a:t>
            </a:r>
            <a:r>
              <a:rPr lang="en-CA" sz="1800" b="0" i="0">
                <a:solidFill>
                  <a:schemeClr val="bg1"/>
                </a:solidFill>
                <a:effectLst/>
                <a:latin typeface="Montserrat" panose="00000500000000000000" pitchFamily="2" charset="0"/>
              </a:rPr>
              <a:t>​</a:t>
            </a:r>
            <a:endParaRPr lang="en-CA" sz="3200" b="0" i="0">
              <a:solidFill>
                <a:schemeClr val="bg1"/>
              </a:solidFill>
              <a:effectLst/>
              <a:latin typeface="Montserrat" panose="00000500000000000000" pitchFamily="2" charset="0"/>
            </a:endParaRPr>
          </a:p>
        </p:txBody>
      </p:sp>
      <p:sp>
        <p:nvSpPr>
          <p:cNvPr id="454" name="Google Shape;454;p27"/>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txBody>
          <a:bodyPr/>
          <a:lstStyle/>
          <a:p>
            <a:endParaRPr lang="en-CA"/>
          </a:p>
        </p:txBody>
      </p:sp>
      <p:sp>
        <p:nvSpPr>
          <p:cNvPr id="456" name="Google Shape;456;p27"/>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457" name="Google Shape;457;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458" name="Google Shape;458;p27"/>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459" name="Google Shape;459;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en-CA"/>
          </a:p>
        </p:txBody>
      </p:sp>
      <p:sp>
        <p:nvSpPr>
          <p:cNvPr id="460" name="Google Shape;460;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2"/>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93" b="-39574"/>
            </a:stretch>
          </a:blipFill>
          <a:ln>
            <a:noFill/>
          </a:ln>
        </p:spPr>
        <p:txBody>
          <a:bodyPr/>
          <a:lstStyle/>
          <a:p>
            <a:endParaRPr lang="en-CA"/>
          </a:p>
        </p:txBody>
      </p:sp>
      <p:sp>
        <p:nvSpPr>
          <p:cNvPr id="117" name="Google Shape;117;p12"/>
          <p:cNvSpPr/>
          <p:nvPr/>
        </p:nvSpPr>
        <p:spPr>
          <a:xfrm>
            <a:off x="-1995898" y="1270635"/>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4">
              <a:alphaModFix/>
            </a:blip>
            <a:stretch>
              <a:fillRect/>
            </a:stretch>
          </a:blipFill>
          <a:ln>
            <a:noFill/>
          </a:ln>
        </p:spPr>
        <p:txBody>
          <a:bodyPr/>
          <a:lstStyle/>
          <a:p>
            <a:endParaRPr lang="en-CA"/>
          </a:p>
        </p:txBody>
      </p:sp>
      <p:sp>
        <p:nvSpPr>
          <p:cNvPr id="118" name="Google Shape;118;p12"/>
          <p:cNvSpPr txBox="1"/>
          <p:nvPr/>
        </p:nvSpPr>
        <p:spPr>
          <a:xfrm>
            <a:off x="5408230" y="4048125"/>
            <a:ext cx="10528709" cy="10953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INTRODUCTION</a:t>
            </a:r>
            <a:endParaRPr/>
          </a:p>
        </p:txBody>
      </p:sp>
      <p:sp>
        <p:nvSpPr>
          <p:cNvPr id="119" name="Google Shape;119;p12"/>
          <p:cNvSpPr txBox="1"/>
          <p:nvPr/>
        </p:nvSpPr>
        <p:spPr>
          <a:xfrm>
            <a:off x="16152991" y="309731"/>
            <a:ext cx="1804789" cy="2116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457" b="0" i="0" u="none" strike="noStrike" cap="none">
                <a:solidFill>
                  <a:srgbClr val="C85103"/>
                </a:solidFill>
                <a:latin typeface="Arial"/>
                <a:ea typeface="Arial"/>
                <a:cs typeface="Arial"/>
                <a:sym typeface="Arial"/>
              </a:rPr>
              <a:t>MANDATORY PAGE</a:t>
            </a:r>
            <a:endParaRPr/>
          </a:p>
        </p:txBody>
      </p:sp>
      <p:sp>
        <p:nvSpPr>
          <p:cNvPr id="120" name="Google Shape;120;p12"/>
          <p:cNvSpPr/>
          <p:nvPr/>
        </p:nvSpPr>
        <p:spPr>
          <a:xfrm rot="-839890">
            <a:off x="14179449" y="-330481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en-CA"/>
          </a:p>
        </p:txBody>
      </p:sp>
      <p:sp>
        <p:nvSpPr>
          <p:cNvPr id="121" name="Google Shape;121;p12"/>
          <p:cNvSpPr/>
          <p:nvPr/>
        </p:nvSpPr>
        <p:spPr>
          <a:xfrm>
            <a:off x="12772363" y="4155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122" name="Google Shape;122;p12"/>
          <p:cNvSpPr/>
          <p:nvPr/>
        </p:nvSpPr>
        <p:spPr>
          <a:xfrm>
            <a:off x="2706255" y="4279487"/>
            <a:ext cx="4861309" cy="2211895"/>
          </a:xfrm>
          <a:custGeom>
            <a:avLst/>
            <a:gdLst/>
            <a:ahLst/>
            <a:cxnLst/>
            <a:rect l="l" t="t" r="r" b="b"/>
            <a:pathLst>
              <a:path w="4861309" h="2211895" extrusionOk="0">
                <a:moveTo>
                  <a:pt x="0" y="0"/>
                </a:moveTo>
                <a:lnTo>
                  <a:pt x="4861309" y="0"/>
                </a:lnTo>
                <a:lnTo>
                  <a:pt x="4861309" y="2211896"/>
                </a:lnTo>
                <a:lnTo>
                  <a:pt x="0" y="2211896"/>
                </a:lnTo>
                <a:lnTo>
                  <a:pt x="0" y="0"/>
                </a:lnTo>
                <a:close/>
              </a:path>
            </a:pathLst>
          </a:custGeom>
          <a:blipFill rotWithShape="1">
            <a:blip r:embed="rId7">
              <a:alphaModFix/>
            </a:blip>
            <a:stretch>
              <a:fillRect/>
            </a:stretch>
          </a:blipFill>
          <a:ln>
            <a:noFill/>
          </a:ln>
        </p:spPr>
        <p:txBody>
          <a:bodyPr/>
          <a:lstStyle/>
          <a:p>
            <a:endParaRPr lang="en-CA"/>
          </a:p>
        </p:txBody>
      </p:sp>
      <p:sp>
        <p:nvSpPr>
          <p:cNvPr id="123" name="Google Shape;123;p12"/>
          <p:cNvSpPr txBox="1"/>
          <p:nvPr/>
        </p:nvSpPr>
        <p:spPr>
          <a:xfrm>
            <a:off x="3450081" y="5053490"/>
            <a:ext cx="891294" cy="47625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01.</a:t>
            </a:r>
            <a:endParaRPr/>
          </a:p>
        </p:txBody>
      </p:sp>
      <p:sp>
        <p:nvSpPr>
          <p:cNvPr id="125" name="Google Shape;125;p12"/>
          <p:cNvSpPr/>
          <p:nvPr/>
        </p:nvSpPr>
        <p:spPr>
          <a:xfrm>
            <a:off x="13454184" y="102676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126" name="Google Shape;126;p12"/>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en-CA"/>
          </a:p>
        </p:txBody>
      </p:sp>
      <p:sp>
        <p:nvSpPr>
          <p:cNvPr id="127" name="Google Shape;127;p12"/>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8">
              <a:alphaModFix/>
            </a:blip>
            <a:stretch>
              <a:fillRect/>
            </a:stretch>
          </a:blipFill>
          <a:ln>
            <a:noFill/>
          </a:ln>
        </p:spPr>
        <p:txBody>
          <a:bodyPr/>
          <a:lstStyle/>
          <a:p>
            <a:endParaRPr lang="en-CA"/>
          </a:p>
        </p:txBody>
      </p:sp>
      <p:sp>
        <p:nvSpPr>
          <p:cNvPr id="128" name="Google Shape;128;p12"/>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9">
              <a:alphaModFix/>
            </a:blip>
            <a:stretch>
              <a:fillRect/>
            </a:stretch>
          </a:blipFill>
          <a:ln>
            <a:noFill/>
          </a:ln>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p:nvPr/>
        </p:nvSpPr>
        <p:spPr>
          <a:xfrm>
            <a:off x="3911873" y="3862192"/>
            <a:ext cx="10464254" cy="6115050"/>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noFill/>
          <a:ln>
            <a:noFill/>
          </a:ln>
        </p:spPr>
        <p:style>
          <a:lnRef idx="0">
            <a:scrgbClr r="0" g="0" b="0"/>
          </a:lnRef>
          <a:fillRef idx="0">
            <a:scrgbClr r="0" g="0" b="0"/>
          </a:fillRef>
          <a:effectRef idx="0">
            <a:scrgbClr r="0" g="0" b="0"/>
          </a:effectRef>
          <a:fontRef idx="minor">
            <a:schemeClr val="accent1"/>
          </a:fontRef>
        </p:style>
        <p:txBody>
          <a:bodyPr/>
          <a:lstStyle/>
          <a:p>
            <a:pPr algn="l" rtl="0" fontAlgn="base">
              <a:buFont typeface="Arial" panose="020B0604020202020204" pitchFamily="34" charset="0"/>
              <a:buChar char="•"/>
            </a:pPr>
            <a:endParaRPr lang="en-CA" b="0" i="0">
              <a:solidFill>
                <a:schemeClr val="bg1"/>
              </a:solidFill>
              <a:effectLst/>
              <a:latin typeface="Montserrat" panose="00000500000000000000" pitchFamily="2" charset="0"/>
            </a:endParaRPr>
          </a:p>
        </p:txBody>
      </p:sp>
      <p:sp>
        <p:nvSpPr>
          <p:cNvPr id="135" name="Google Shape;135;p13"/>
          <p:cNvSpPr/>
          <p:nvPr/>
        </p:nvSpPr>
        <p:spPr>
          <a:xfrm rot="8321977">
            <a:off x="-4722591" y="57095"/>
            <a:ext cx="9040602" cy="5413060"/>
          </a:xfrm>
          <a:custGeom>
            <a:avLst/>
            <a:gdLst/>
            <a:ahLst/>
            <a:cxnLst/>
            <a:rect l="l" t="t" r="r" b="b"/>
            <a:pathLst>
              <a:path w="9040602" h="5413060" extrusionOk="0">
                <a:moveTo>
                  <a:pt x="0" y="0"/>
                </a:moveTo>
                <a:lnTo>
                  <a:pt x="9040602" y="0"/>
                </a:lnTo>
                <a:lnTo>
                  <a:pt x="9040602" y="5413060"/>
                </a:lnTo>
                <a:lnTo>
                  <a:pt x="0" y="5413060"/>
                </a:lnTo>
                <a:lnTo>
                  <a:pt x="0" y="0"/>
                </a:lnTo>
                <a:close/>
              </a:path>
            </a:pathLst>
          </a:custGeom>
          <a:blipFill rotWithShape="1">
            <a:blip r:embed="rId3">
              <a:alphaModFix/>
            </a:blip>
            <a:stretch>
              <a:fillRect/>
            </a:stretch>
          </a:blipFill>
          <a:ln>
            <a:noFill/>
          </a:ln>
        </p:spPr>
        <p:txBody>
          <a:bodyPr/>
          <a:lstStyle/>
          <a:p>
            <a:endParaRPr lang="en-CA"/>
          </a:p>
        </p:txBody>
      </p:sp>
      <p:sp>
        <p:nvSpPr>
          <p:cNvPr id="136" name="Google Shape;136;p13"/>
          <p:cNvSpPr/>
          <p:nvPr/>
        </p:nvSpPr>
        <p:spPr>
          <a:xfrm>
            <a:off x="12422819" y="342988"/>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4">
              <a:alphaModFix/>
            </a:blip>
            <a:stretch>
              <a:fillRect/>
            </a:stretch>
          </a:blipFill>
          <a:ln>
            <a:noFill/>
          </a:ln>
        </p:spPr>
        <p:txBody>
          <a:bodyPr/>
          <a:lstStyle/>
          <a:p>
            <a:endParaRPr lang="en-CA"/>
          </a:p>
        </p:txBody>
      </p:sp>
      <p:sp>
        <p:nvSpPr>
          <p:cNvPr id="142" name="Google Shape;142;p13"/>
          <p:cNvSpPr txBox="1"/>
          <p:nvPr/>
        </p:nvSpPr>
        <p:spPr>
          <a:xfrm>
            <a:off x="-598324" y="1083178"/>
            <a:ext cx="19484648" cy="26591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WELCOME TO OUR</a:t>
            </a:r>
            <a:endParaRPr/>
          </a:p>
          <a:p>
            <a:pPr marL="0" marR="0" lvl="0" indent="0" algn="ctr"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 PRESENTATION</a:t>
            </a:r>
            <a:endParaRPr/>
          </a:p>
        </p:txBody>
      </p:sp>
      <p:sp>
        <p:nvSpPr>
          <p:cNvPr id="143" name="Google Shape;143;p13"/>
          <p:cNvSpPr/>
          <p:nvPr/>
        </p:nvSpPr>
        <p:spPr>
          <a:xfrm>
            <a:off x="-806552" y="448255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44" name="Google Shape;144;p13"/>
          <p:cNvSpPr/>
          <p:nvPr/>
        </p:nvSpPr>
        <p:spPr>
          <a:xfrm>
            <a:off x="-2372633" y="7780361"/>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45" name="Google Shape;145;p13"/>
          <p:cNvSpPr/>
          <p:nvPr/>
        </p:nvSpPr>
        <p:spPr>
          <a:xfrm>
            <a:off x="15133681" y="67018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46" name="Google Shape;146;p13"/>
          <p:cNvSpPr/>
          <p:nvPr/>
        </p:nvSpPr>
        <p:spPr>
          <a:xfrm>
            <a:off x="-2702812" y="5282388"/>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6">
              <a:alphaModFix/>
            </a:blip>
            <a:stretch>
              <a:fillRect/>
            </a:stretch>
          </a:blipFill>
          <a:ln>
            <a:noFill/>
          </a:ln>
        </p:spPr>
        <p:txBody>
          <a:bodyPr/>
          <a:lstStyle/>
          <a:p>
            <a:endParaRPr lang="en-CA"/>
          </a:p>
        </p:txBody>
      </p:sp>
      <p:sp>
        <p:nvSpPr>
          <p:cNvPr id="5" name="TextBox 4">
            <a:extLst>
              <a:ext uri="{FF2B5EF4-FFF2-40B4-BE49-F238E27FC236}">
                <a16:creationId xmlns:a16="http://schemas.microsoft.com/office/drawing/2014/main" id="{051BEECD-46CB-EAD2-C545-7C3B237E499C}"/>
              </a:ext>
            </a:extLst>
          </p:cNvPr>
          <p:cNvSpPr txBox="1"/>
          <p:nvPr/>
        </p:nvSpPr>
        <p:spPr>
          <a:xfrm>
            <a:off x="5292756" y="4879136"/>
            <a:ext cx="7882655" cy="830997"/>
          </a:xfrm>
          <a:prstGeom prst="rect">
            <a:avLst/>
          </a:prstGeom>
          <a:noFill/>
        </p:spPr>
        <p:txBody>
          <a:bodyPr wrap="square">
            <a:spAutoFit/>
          </a:bodyPr>
          <a:lstStyle/>
          <a:p>
            <a:pPr algn="l" rtl="0" fontAlgn="base"/>
            <a:r>
              <a:rPr lang="en-US" sz="2400" b="0" i="0" u="none" strike="noStrike">
                <a:solidFill>
                  <a:schemeClr val="bg1"/>
                </a:solidFill>
                <a:effectLst/>
                <a:latin typeface="Montserrat" panose="00000500000000000000" pitchFamily="2" charset="0"/>
              </a:rPr>
              <a:t>Our project focuses on implementing a loyalty program tailored for retail pop-up stores.</a:t>
            </a:r>
            <a:r>
              <a:rPr lang="en-US" sz="2400" b="0" i="0">
                <a:solidFill>
                  <a:schemeClr val="bg1"/>
                </a:solidFill>
                <a:effectLst/>
                <a:latin typeface="Montserrat" panose="00000500000000000000" pitchFamily="2" charset="0"/>
              </a:rPr>
              <a:t>​</a:t>
            </a:r>
          </a:p>
        </p:txBody>
      </p:sp>
      <p:sp>
        <p:nvSpPr>
          <p:cNvPr id="6" name="Google Shape;162;p14">
            <a:extLst>
              <a:ext uri="{FF2B5EF4-FFF2-40B4-BE49-F238E27FC236}">
                <a16:creationId xmlns:a16="http://schemas.microsoft.com/office/drawing/2014/main" id="{3FCA8F95-C552-7340-ED06-313E45494C3D}"/>
              </a:ext>
            </a:extLst>
          </p:cNvPr>
          <p:cNvSpPr txBox="1"/>
          <p:nvPr/>
        </p:nvSpPr>
        <p:spPr>
          <a:xfrm>
            <a:off x="5144062" y="4264808"/>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Overview</a:t>
            </a:r>
            <a:endParaRPr/>
          </a:p>
        </p:txBody>
      </p:sp>
      <p:sp>
        <p:nvSpPr>
          <p:cNvPr id="8" name="TextBox 7">
            <a:extLst>
              <a:ext uri="{FF2B5EF4-FFF2-40B4-BE49-F238E27FC236}">
                <a16:creationId xmlns:a16="http://schemas.microsoft.com/office/drawing/2014/main" id="{9F0A3EC4-9625-FC13-AD30-09A86C3C229C}"/>
              </a:ext>
            </a:extLst>
          </p:cNvPr>
          <p:cNvSpPr txBox="1"/>
          <p:nvPr/>
        </p:nvSpPr>
        <p:spPr>
          <a:xfrm>
            <a:off x="5292755" y="8225814"/>
            <a:ext cx="7882656" cy="1569660"/>
          </a:xfrm>
          <a:prstGeom prst="rect">
            <a:avLst/>
          </a:prstGeom>
          <a:noFill/>
        </p:spPr>
        <p:txBody>
          <a:bodyPr wrap="square">
            <a:spAutoFit/>
          </a:bodyPr>
          <a:lstStyle/>
          <a:p>
            <a:pPr algn="l" rtl="0" fontAlgn="base"/>
            <a:r>
              <a:rPr lang="en-US" sz="2400" b="0" i="0" u="none" strike="noStrike">
                <a:solidFill>
                  <a:schemeClr val="bg1"/>
                </a:solidFill>
                <a:effectLst/>
                <a:latin typeface="Montserrat" panose="00000500000000000000" pitchFamily="2" charset="0"/>
              </a:rPr>
              <a:t>Our aim is to enhance customer engagement, drive repeat purchases, and foster long-term loyalty through the implementation of this loyalty program.</a:t>
            </a:r>
            <a:endParaRPr lang="en-CA" sz="2400" b="0" i="0">
              <a:solidFill>
                <a:schemeClr val="bg1"/>
              </a:solidFill>
              <a:effectLst/>
              <a:latin typeface="Montserrat" panose="00000500000000000000" pitchFamily="2" charset="0"/>
            </a:endParaRPr>
          </a:p>
        </p:txBody>
      </p:sp>
      <p:sp>
        <p:nvSpPr>
          <p:cNvPr id="9" name="Google Shape;162;p14">
            <a:extLst>
              <a:ext uri="{FF2B5EF4-FFF2-40B4-BE49-F238E27FC236}">
                <a16:creationId xmlns:a16="http://schemas.microsoft.com/office/drawing/2014/main" id="{64388002-42DA-F964-7B18-9E3B5EFAA01A}"/>
              </a:ext>
            </a:extLst>
          </p:cNvPr>
          <p:cNvSpPr txBox="1"/>
          <p:nvPr/>
        </p:nvSpPr>
        <p:spPr>
          <a:xfrm>
            <a:off x="5144063" y="7582220"/>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Objectives</a:t>
            </a:r>
            <a:endParaRPr/>
          </a:p>
        </p:txBody>
      </p:sp>
      <p:sp>
        <p:nvSpPr>
          <p:cNvPr id="11" name="TextBox 10">
            <a:extLst>
              <a:ext uri="{FF2B5EF4-FFF2-40B4-BE49-F238E27FC236}">
                <a16:creationId xmlns:a16="http://schemas.microsoft.com/office/drawing/2014/main" id="{E048E913-ED17-F0C7-65A9-697DC33F7942}"/>
              </a:ext>
            </a:extLst>
          </p:cNvPr>
          <p:cNvSpPr txBox="1"/>
          <p:nvPr/>
        </p:nvSpPr>
        <p:spPr>
          <a:xfrm>
            <a:off x="5292755" y="6659830"/>
            <a:ext cx="8746283" cy="830997"/>
          </a:xfrm>
          <a:prstGeom prst="rect">
            <a:avLst/>
          </a:prstGeom>
          <a:noFill/>
        </p:spPr>
        <p:txBody>
          <a:bodyPr wrap="square">
            <a:spAutoFit/>
          </a:bodyPr>
          <a:lstStyle/>
          <a:p>
            <a:pPr algn="l" rtl="0" fontAlgn="base"/>
            <a:r>
              <a:rPr lang="en-US" sz="2400" b="0" i="0" u="none" strike="noStrike">
                <a:solidFill>
                  <a:schemeClr val="bg1"/>
                </a:solidFill>
                <a:effectLst/>
                <a:latin typeface="Montserrat" panose="00000500000000000000" pitchFamily="2" charset="0"/>
              </a:rPr>
              <a:t>Customer loyalty and repeat purchases are vital for sustained success in retail businesses.</a:t>
            </a:r>
            <a:r>
              <a:rPr lang="en-US" sz="2400" b="0" i="0">
                <a:solidFill>
                  <a:schemeClr val="bg1"/>
                </a:solidFill>
                <a:effectLst/>
                <a:latin typeface="Montserrat" panose="00000500000000000000" pitchFamily="2" charset="0"/>
              </a:rPr>
              <a:t>​</a:t>
            </a:r>
          </a:p>
        </p:txBody>
      </p:sp>
      <p:sp>
        <p:nvSpPr>
          <p:cNvPr id="12" name="Google Shape;162;p14">
            <a:extLst>
              <a:ext uri="{FF2B5EF4-FFF2-40B4-BE49-F238E27FC236}">
                <a16:creationId xmlns:a16="http://schemas.microsoft.com/office/drawing/2014/main" id="{BC238FFA-E38B-7ED6-D480-9D28734CDDFC}"/>
              </a:ext>
            </a:extLst>
          </p:cNvPr>
          <p:cNvSpPr txBox="1"/>
          <p:nvPr/>
        </p:nvSpPr>
        <p:spPr>
          <a:xfrm>
            <a:off x="5112592" y="5938002"/>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Importance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2"/>
        <p:cNvGrpSpPr/>
        <p:nvPr/>
      </p:nvGrpSpPr>
      <p:grpSpPr>
        <a:xfrm>
          <a:off x="0" y="0"/>
          <a:ext cx="0" cy="0"/>
          <a:chOff x="0" y="0"/>
          <a:chExt cx="0" cy="0"/>
        </a:xfrm>
      </p:grpSpPr>
      <p:sp>
        <p:nvSpPr>
          <p:cNvPr id="153" name="Google Shape;153;p14"/>
          <p:cNvSpPr/>
          <p:nvPr/>
        </p:nvSpPr>
        <p:spPr>
          <a:xfrm>
            <a:off x="0" y="568919"/>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en-CA"/>
          </a:p>
        </p:txBody>
      </p:sp>
      <p:sp>
        <p:nvSpPr>
          <p:cNvPr id="155" name="Google Shape;155;p14"/>
          <p:cNvSpPr/>
          <p:nvPr/>
        </p:nvSpPr>
        <p:spPr>
          <a:xfrm rot="-839890">
            <a:off x="4438471" y="436809"/>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4">
              <a:alphaModFix/>
            </a:blip>
            <a:stretch>
              <a:fillRect t="-478" b="-477"/>
            </a:stretch>
          </a:blipFill>
          <a:ln>
            <a:noFill/>
          </a:ln>
        </p:spPr>
        <p:txBody>
          <a:bodyPr/>
          <a:lstStyle/>
          <a:p>
            <a:endParaRPr lang="en-CA"/>
          </a:p>
        </p:txBody>
      </p:sp>
      <p:sp>
        <p:nvSpPr>
          <p:cNvPr id="156" name="Google Shape;156;p14"/>
          <p:cNvSpPr txBox="1"/>
          <p:nvPr/>
        </p:nvSpPr>
        <p:spPr>
          <a:xfrm>
            <a:off x="10157883" y="5037849"/>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FFF"/>
                </a:solidFill>
                <a:latin typeface="Dela Gothic One"/>
                <a:ea typeface="Dela Gothic One"/>
                <a:cs typeface="Dela Gothic One"/>
                <a:sym typeface="Dela Gothic One"/>
              </a:rPr>
              <a:t>Importance </a:t>
            </a:r>
            <a:endParaRPr lang="en-US"/>
          </a:p>
        </p:txBody>
      </p:sp>
      <p:sp>
        <p:nvSpPr>
          <p:cNvPr id="157" name="Google Shape;157;p14"/>
          <p:cNvSpPr/>
          <p:nvPr/>
        </p:nvSpPr>
        <p:spPr>
          <a:xfrm>
            <a:off x="15009913" y="734957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58" name="Google Shape;158;p14"/>
          <p:cNvSpPr/>
          <p:nvPr/>
        </p:nvSpPr>
        <p:spPr>
          <a:xfrm>
            <a:off x="-2449987" y="734955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59" name="Google Shape;159;p14"/>
          <p:cNvSpPr/>
          <p:nvPr/>
        </p:nvSpPr>
        <p:spPr>
          <a:xfrm>
            <a:off x="14662386" y="1703383"/>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1" name="Google Shape;161;p14"/>
          <p:cNvSpPr txBox="1"/>
          <p:nvPr/>
        </p:nvSpPr>
        <p:spPr>
          <a:xfrm>
            <a:off x="4669096" y="1465001"/>
            <a:ext cx="7188642"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User </a:t>
            </a:r>
            <a:r>
              <a:rPr lang="en-US" sz="7200">
                <a:solidFill>
                  <a:srgbClr val="FFFFFF"/>
                </a:solidFill>
                <a:latin typeface="Dela Gothic One"/>
                <a:ea typeface="Dela Gothic One"/>
                <a:cs typeface="Dela Gothic One"/>
                <a:sym typeface="Dela Gothic One"/>
              </a:rPr>
              <a:t>Story</a:t>
            </a:r>
            <a:endParaRPr/>
          </a:p>
        </p:txBody>
      </p:sp>
      <p:sp>
        <p:nvSpPr>
          <p:cNvPr id="162" name="Google Shape;162;p14"/>
          <p:cNvSpPr txBox="1"/>
          <p:nvPr/>
        </p:nvSpPr>
        <p:spPr>
          <a:xfrm>
            <a:off x="2274736" y="3803231"/>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Brief Explanation</a:t>
            </a:r>
            <a:endParaRPr/>
          </a:p>
        </p:txBody>
      </p:sp>
      <p:sp>
        <p:nvSpPr>
          <p:cNvPr id="163" name="Google Shape;163;p14"/>
          <p:cNvSpPr txBox="1"/>
          <p:nvPr/>
        </p:nvSpPr>
        <p:spPr>
          <a:xfrm>
            <a:off x="2274734" y="4654285"/>
            <a:ext cx="4584125" cy="19389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a:solidFill>
                  <a:schemeClr val="bg1"/>
                </a:solidFill>
                <a:effectLst/>
                <a:latin typeface="Montserrat" panose="00000500000000000000" pitchFamily="2" charset="0"/>
              </a:rPr>
              <a:t>The user story revolves around enabling customers to enroll in our loyalty program, allowing them to earn rewards and receive special offers based on their purchases.</a:t>
            </a:r>
            <a:r>
              <a:rPr lang="en-US" sz="1800" b="0" i="0">
                <a:solidFill>
                  <a:schemeClr val="bg1"/>
                </a:solidFill>
                <a:effectLst/>
                <a:latin typeface="Montserrat" panose="00000500000000000000" pitchFamily="2" charset="0"/>
              </a:rPr>
              <a:t>​</a:t>
            </a:r>
            <a:endParaRPr>
              <a:solidFill>
                <a:schemeClr val="bg1"/>
              </a:solidFill>
              <a:latin typeface="Montserrat" panose="00000500000000000000" pitchFamily="2" charset="0"/>
            </a:endParaRPr>
          </a:p>
        </p:txBody>
      </p:sp>
      <p:sp>
        <p:nvSpPr>
          <p:cNvPr id="164" name="Google Shape;164;p14"/>
          <p:cNvSpPr txBox="1"/>
          <p:nvPr/>
        </p:nvSpPr>
        <p:spPr>
          <a:xfrm>
            <a:off x="10157884" y="5868441"/>
            <a:ext cx="4584125" cy="19389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a:solidFill>
                  <a:schemeClr val="bg1"/>
                </a:solidFill>
                <a:effectLst/>
                <a:latin typeface="Montserrat" panose="00000500000000000000" pitchFamily="2" charset="0"/>
              </a:rPr>
              <a:t>Loyalty program enrollment is crucial for both customers and the company. It incentivizes customers to engage with our brand, fosters repeat purchases, and builds long-term loyalty. </a:t>
            </a:r>
            <a:r>
              <a:rPr lang="en-US" sz="1800" b="0" i="0">
                <a:solidFill>
                  <a:schemeClr val="bg1"/>
                </a:solidFill>
                <a:effectLst/>
                <a:latin typeface="Montserrat" panose="00000500000000000000" pitchFamily="2" charset="0"/>
              </a:rPr>
              <a:t>​</a:t>
            </a:r>
            <a:endParaRPr>
              <a:solidFill>
                <a:schemeClr val="bg1"/>
              </a:solidFill>
              <a:latin typeface="Montserrat"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Google Shape;236;p17">
            <a:extLst>
              <a:ext uri="{FF2B5EF4-FFF2-40B4-BE49-F238E27FC236}">
                <a16:creationId xmlns:a16="http://schemas.microsoft.com/office/drawing/2014/main" id="{9D6FE539-8444-B322-E5BF-0C6BCB85BB29}"/>
              </a:ext>
            </a:extLst>
          </p:cNvPr>
          <p:cNvSpPr/>
          <p:nvPr/>
        </p:nvSpPr>
        <p:spPr>
          <a:xfrm rot="20017687">
            <a:off x="-4278926" y="2503404"/>
            <a:ext cx="12830978" cy="9467113"/>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3">
              <a:alphaModFix/>
            </a:blip>
            <a:stretch>
              <a:fillRect r="-114"/>
            </a:stretch>
          </a:blipFill>
          <a:ln>
            <a:noFill/>
          </a:ln>
        </p:spPr>
        <p:txBody>
          <a:bodyPr/>
          <a:lstStyle/>
          <a:p>
            <a:endParaRPr lang="en-CA"/>
          </a:p>
        </p:txBody>
      </p:sp>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4">
              <a:alphaModFix/>
            </a:blip>
            <a:stretch>
              <a:fillRect t="-38539" b="-36893"/>
            </a:stretch>
          </a:blipFill>
          <a:ln>
            <a:noFill/>
          </a:ln>
        </p:spPr>
        <p:txBody>
          <a:bodyPr/>
          <a:lstStyle/>
          <a:p>
            <a:endParaRPr lang="en-CA"/>
          </a:p>
        </p:txBody>
      </p:sp>
      <p:sp>
        <p:nvSpPr>
          <p:cNvPr id="157" name="Google Shape;157;p14"/>
          <p:cNvSpPr/>
          <p:nvPr/>
        </p:nvSpPr>
        <p:spPr>
          <a:xfrm>
            <a:off x="14162131" y="641614"/>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58" name="Google Shape;158;p14"/>
          <p:cNvSpPr/>
          <p:nvPr/>
        </p:nvSpPr>
        <p:spPr>
          <a:xfrm>
            <a:off x="-2363050" y="903031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59" name="Google Shape;159;p14"/>
          <p:cNvSpPr/>
          <p:nvPr/>
        </p:nvSpPr>
        <p:spPr>
          <a:xfrm>
            <a:off x="14864540" y="1252814"/>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1" name="Google Shape;161;p14"/>
          <p:cNvSpPr txBox="1"/>
          <p:nvPr/>
        </p:nvSpPr>
        <p:spPr>
          <a:xfrm>
            <a:off x="716065" y="1177661"/>
            <a:ext cx="7188642" cy="291772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a:solidFill>
                  <a:srgbClr val="FFFFFF"/>
                </a:solidFill>
                <a:latin typeface="Dela Gothic One"/>
                <a:ea typeface="Dela Gothic One"/>
                <a:sym typeface="Dela Gothic One"/>
              </a:rPr>
              <a:t>Class Diagrams</a:t>
            </a:r>
          </a:p>
          <a:p>
            <a:pPr marL="0" marR="0" lvl="0" indent="0" algn="l" rtl="0">
              <a:lnSpc>
                <a:spcPct val="120000"/>
              </a:lnSpc>
              <a:spcBef>
                <a:spcPts val="0"/>
              </a:spcBef>
              <a:spcAft>
                <a:spcPts val="0"/>
              </a:spcAft>
              <a:buNone/>
            </a:pPr>
            <a:endParaRPr/>
          </a:p>
        </p:txBody>
      </p:sp>
      <p:sp>
        <p:nvSpPr>
          <p:cNvPr id="163" name="Google Shape;163;p14"/>
          <p:cNvSpPr txBox="1"/>
          <p:nvPr/>
        </p:nvSpPr>
        <p:spPr>
          <a:xfrm>
            <a:off x="1131397" y="4144367"/>
            <a:ext cx="6180011" cy="3385542"/>
          </a:xfrm>
          <a:prstGeom prst="rect">
            <a:avLst/>
          </a:prstGeom>
          <a:noFill/>
          <a:ln>
            <a:noFill/>
          </a:ln>
        </p:spPr>
        <p:txBody>
          <a:bodyPr spcFirstLastPara="1" wrap="square" lIns="0" tIns="0" rIns="0" bIns="0" anchor="t" anchorCtr="0">
            <a:spAutoFit/>
          </a:bodyPr>
          <a:lstStyle/>
          <a:p>
            <a:pPr algn="l" rtl="0" fontAlgn="base"/>
            <a:r>
              <a:rPr lang="en-US" sz="2000" b="0" i="0" u="none" strike="noStrike" dirty="0">
                <a:solidFill>
                  <a:schemeClr val="bg1"/>
                </a:solidFill>
                <a:effectLst/>
                <a:latin typeface="Montserrat"/>
              </a:rPr>
              <a:t>Represents the key entities involved in our loyalty program implementation and their relationships</a:t>
            </a:r>
            <a:r>
              <a:rPr lang="en-US" sz="2000" b="0" i="0" dirty="0">
                <a:solidFill>
                  <a:schemeClr val="bg1"/>
                </a:solidFill>
                <a:effectLst/>
                <a:latin typeface="Montserrat"/>
              </a:rPr>
              <a:t>​</a:t>
            </a:r>
          </a:p>
          <a:p>
            <a:endParaRPr lang="en-US" sz="2000" dirty="0">
              <a:solidFill>
                <a:schemeClr val="bg1"/>
              </a:solidFill>
              <a:latin typeface="Montserrat"/>
            </a:endParaRPr>
          </a:p>
          <a:p>
            <a:pPr algn="l" rtl="0" fontAlgn="base"/>
            <a:r>
              <a:rPr lang="en-US" sz="2000" b="0" i="0" u="none" strike="noStrike" dirty="0">
                <a:solidFill>
                  <a:schemeClr val="bg1"/>
                </a:solidFill>
                <a:effectLst/>
                <a:latin typeface="Montserrat"/>
              </a:rPr>
              <a:t>Entities include Customer, </a:t>
            </a:r>
            <a:r>
              <a:rPr lang="en-US" sz="2000" b="0" i="0" u="none" strike="noStrike" dirty="0" err="1">
                <a:solidFill>
                  <a:schemeClr val="bg1"/>
                </a:solidFill>
                <a:effectLst/>
                <a:latin typeface="Montserrat"/>
              </a:rPr>
              <a:t>LoyaltyProgram</a:t>
            </a:r>
            <a:r>
              <a:rPr lang="en-US" sz="2000" b="0" i="0" u="none" strike="noStrike" dirty="0">
                <a:solidFill>
                  <a:schemeClr val="bg1"/>
                </a:solidFill>
                <a:effectLst/>
                <a:latin typeface="Montserrat"/>
              </a:rPr>
              <a:t> and Purchase</a:t>
            </a:r>
            <a:r>
              <a:rPr lang="en-US" sz="2000" b="0" i="0" dirty="0">
                <a:solidFill>
                  <a:schemeClr val="bg1"/>
                </a:solidFill>
                <a:effectLst/>
                <a:latin typeface="Montserrat"/>
              </a:rPr>
              <a:t>​</a:t>
            </a:r>
          </a:p>
          <a:p>
            <a:endParaRPr lang="en-US" sz="2000" dirty="0">
              <a:solidFill>
                <a:schemeClr val="bg1"/>
              </a:solidFill>
              <a:latin typeface="Montserrat"/>
            </a:endParaRPr>
          </a:p>
          <a:p>
            <a:pPr algn="l" rtl="0" fontAlgn="base"/>
            <a:r>
              <a:rPr lang="en-US" sz="2000" b="0" i="0" u="none" strike="noStrike" dirty="0">
                <a:solidFill>
                  <a:schemeClr val="bg1"/>
                </a:solidFill>
                <a:effectLst/>
                <a:latin typeface="Montserrat"/>
              </a:rPr>
              <a:t>Relationships depict how customers are associated with the loyalty program and how purchases are linked to loyalty program IDs.</a:t>
            </a:r>
            <a:r>
              <a:rPr lang="en-CA" sz="2000" b="0" i="0" dirty="0">
                <a:solidFill>
                  <a:schemeClr val="bg1"/>
                </a:solidFill>
                <a:effectLst/>
                <a:latin typeface="Montserrat"/>
              </a:rPr>
              <a:t>​</a:t>
            </a:r>
          </a:p>
        </p:txBody>
      </p:sp>
      <p:pic>
        <p:nvPicPr>
          <p:cNvPr id="3" name="Picture 2">
            <a:extLst>
              <a:ext uri="{FF2B5EF4-FFF2-40B4-BE49-F238E27FC236}">
                <a16:creationId xmlns:a16="http://schemas.microsoft.com/office/drawing/2014/main" id="{BF680998-0240-DD95-7F94-D2D05CD4008F}"/>
              </a:ext>
            </a:extLst>
          </p:cNvPr>
          <p:cNvPicPr>
            <a:picLocks noChangeAspect="1"/>
          </p:cNvPicPr>
          <p:nvPr/>
        </p:nvPicPr>
        <p:blipFill>
          <a:blip r:embed="rId7"/>
          <a:stretch>
            <a:fillRect/>
          </a:stretch>
        </p:blipFill>
        <p:spPr>
          <a:xfrm>
            <a:off x="9973399" y="2750849"/>
            <a:ext cx="7006709" cy="5262911"/>
          </a:xfrm>
          <a:prstGeom prst="rect">
            <a:avLst/>
          </a:prstGeom>
        </p:spPr>
      </p:pic>
    </p:spTree>
    <p:extLst>
      <p:ext uri="{BB962C8B-B14F-4D97-AF65-F5344CB8AC3E}">
        <p14:creationId xmlns:p14="http://schemas.microsoft.com/office/powerpoint/2010/main" val="303126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7"/>
        <p:cNvGrpSpPr/>
        <p:nvPr/>
      </p:nvGrpSpPr>
      <p:grpSpPr>
        <a:xfrm>
          <a:off x="0" y="0"/>
          <a:ext cx="0" cy="0"/>
          <a:chOff x="0" y="0"/>
          <a:chExt cx="0" cy="0"/>
        </a:xfrm>
      </p:grpSpPr>
      <p:sp>
        <p:nvSpPr>
          <p:cNvPr id="288" name="Google Shape;288;p19"/>
          <p:cNvSpPr/>
          <p:nvPr/>
        </p:nvSpPr>
        <p:spPr>
          <a:xfrm>
            <a:off x="5867846" y="3166603"/>
            <a:ext cx="13715748" cy="9601024"/>
          </a:xfrm>
          <a:custGeom>
            <a:avLst/>
            <a:gdLst/>
            <a:ahLst/>
            <a:cxnLst/>
            <a:rect l="l" t="t" r="r" b="b"/>
            <a:pathLst>
              <a:path w="13715748" h="9601024" extrusionOk="0">
                <a:moveTo>
                  <a:pt x="0" y="0"/>
                </a:moveTo>
                <a:lnTo>
                  <a:pt x="13715748" y="0"/>
                </a:lnTo>
                <a:lnTo>
                  <a:pt x="13715748" y="9601024"/>
                </a:lnTo>
                <a:lnTo>
                  <a:pt x="0" y="9601024"/>
                </a:lnTo>
                <a:lnTo>
                  <a:pt x="0" y="0"/>
                </a:lnTo>
                <a:close/>
              </a:path>
            </a:pathLst>
          </a:custGeom>
          <a:blipFill rotWithShape="1">
            <a:blip r:embed="rId3">
              <a:alphaModFix/>
            </a:blip>
            <a:stretch>
              <a:fillRect/>
            </a:stretch>
          </a:blipFill>
          <a:ln>
            <a:noFill/>
          </a:ln>
        </p:spPr>
        <p:txBody>
          <a:bodyPr/>
          <a:lstStyle/>
          <a:p>
            <a:endParaRPr lang="en-CA"/>
          </a:p>
        </p:txBody>
      </p:sp>
      <p:sp>
        <p:nvSpPr>
          <p:cNvPr id="289" name="Google Shape;289;p19"/>
          <p:cNvSpPr/>
          <p:nvPr/>
        </p:nvSpPr>
        <p:spPr>
          <a:xfrm>
            <a:off x="0" y="34290"/>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4">
              <a:alphaModFix/>
            </a:blip>
            <a:stretch>
              <a:fillRect t="-38503" b="-36766"/>
            </a:stretch>
          </a:blipFill>
          <a:ln>
            <a:noFill/>
          </a:ln>
        </p:spPr>
        <p:txBody>
          <a:bodyPr/>
          <a:lstStyle/>
          <a:p>
            <a:endParaRPr lang="en-CA"/>
          </a:p>
        </p:txBody>
      </p:sp>
      <p:sp>
        <p:nvSpPr>
          <p:cNvPr id="290" name="Google Shape;290;p19"/>
          <p:cNvSpPr/>
          <p:nvPr/>
        </p:nvSpPr>
        <p:spPr>
          <a:xfrm rot="8321977">
            <a:off x="-3001722" y="-1307146"/>
            <a:ext cx="9040602" cy="5432110"/>
          </a:xfrm>
          <a:custGeom>
            <a:avLst/>
            <a:gdLst/>
            <a:ahLst/>
            <a:cxnLst/>
            <a:rect l="l" t="t" r="r" b="b"/>
            <a:pathLst>
              <a:path w="9040602" h="5432110" extrusionOk="0">
                <a:moveTo>
                  <a:pt x="0" y="0"/>
                </a:moveTo>
                <a:lnTo>
                  <a:pt x="9040601" y="0"/>
                </a:lnTo>
                <a:lnTo>
                  <a:pt x="9040601" y="5432110"/>
                </a:lnTo>
                <a:lnTo>
                  <a:pt x="0" y="5432110"/>
                </a:lnTo>
                <a:lnTo>
                  <a:pt x="0" y="0"/>
                </a:lnTo>
                <a:close/>
              </a:path>
            </a:pathLst>
          </a:custGeom>
          <a:blipFill rotWithShape="1">
            <a:blip r:embed="rId5">
              <a:alphaModFix/>
            </a:blip>
            <a:stretch>
              <a:fillRect r="-350"/>
            </a:stretch>
          </a:blipFill>
          <a:ln>
            <a:noFill/>
          </a:ln>
        </p:spPr>
        <p:txBody>
          <a:bodyPr/>
          <a:lstStyle/>
          <a:p>
            <a:endParaRPr lang="en-CA"/>
          </a:p>
        </p:txBody>
      </p:sp>
      <p:sp>
        <p:nvSpPr>
          <p:cNvPr id="291" name="Google Shape;291;p19"/>
          <p:cNvSpPr txBox="1"/>
          <p:nvPr/>
        </p:nvSpPr>
        <p:spPr>
          <a:xfrm>
            <a:off x="1028700" y="2283539"/>
            <a:ext cx="15259050"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a:solidFill>
                  <a:srgbClr val="FFFFFF"/>
                </a:solidFill>
                <a:latin typeface="Dela Gothic One"/>
                <a:ea typeface="Dela Gothic One"/>
                <a:sym typeface="Dela Gothic One"/>
              </a:rPr>
              <a:t>Importance Of Maintaining A Structured Data Model</a:t>
            </a:r>
            <a:endParaRPr sz="6000"/>
          </a:p>
        </p:txBody>
      </p:sp>
      <p:sp>
        <p:nvSpPr>
          <p:cNvPr id="293" name="Google Shape;293;p19"/>
          <p:cNvSpPr txBox="1"/>
          <p:nvPr/>
        </p:nvSpPr>
        <p:spPr>
          <a:xfrm>
            <a:off x="1043784" y="4970385"/>
            <a:ext cx="6904302" cy="2954655"/>
          </a:xfrm>
          <a:prstGeom prst="rect">
            <a:avLst/>
          </a:prstGeom>
          <a:noFill/>
          <a:ln>
            <a:noFill/>
          </a:ln>
        </p:spPr>
        <p:txBody>
          <a:bodyPr spcFirstLastPara="1" wrap="square" lIns="0" tIns="0" rIns="0" bIns="0" anchor="t" anchorCtr="0">
            <a:spAutoFit/>
          </a:bodyPr>
          <a:lstStyle/>
          <a:p>
            <a:pPr algn="l" rtl="0" fontAlgn="base">
              <a:buFont typeface="Arial" panose="020B0604020202020204" pitchFamily="34" charset="0"/>
              <a:buChar char="•"/>
            </a:pPr>
            <a:r>
              <a:rPr lang="en-US" sz="2400" b="0" i="0" u="none" strike="noStrike">
                <a:solidFill>
                  <a:schemeClr val="bg1"/>
                </a:solidFill>
                <a:effectLst/>
                <a:latin typeface="Montserrat" panose="00000500000000000000" pitchFamily="2" charset="0"/>
              </a:rPr>
              <a:t>A structured data model ensures consistency and accuracy in storing and managing customer data and purchase information.</a:t>
            </a:r>
            <a:r>
              <a:rPr lang="en-US" sz="2400" b="0" i="0">
                <a:solidFill>
                  <a:schemeClr val="bg1"/>
                </a:solidFill>
                <a:effectLst/>
                <a:latin typeface="Montserrat" panose="00000500000000000000" pitchFamily="2" charset="0"/>
              </a:rPr>
              <a:t>​</a:t>
            </a:r>
          </a:p>
          <a:p>
            <a:pPr algn="l" rtl="0" fontAlgn="base">
              <a:buFont typeface="Arial" panose="020B0604020202020204" pitchFamily="34" charset="0"/>
              <a:buChar char="•"/>
            </a:pPr>
            <a:r>
              <a:rPr lang="en-US" sz="2400" b="0" i="0" u="none" strike="noStrike">
                <a:solidFill>
                  <a:schemeClr val="bg1"/>
                </a:solidFill>
                <a:effectLst/>
                <a:latin typeface="Montserrat" panose="00000500000000000000" pitchFamily="2" charset="0"/>
              </a:rPr>
              <a:t>It facilitates seamless interactions between different components of the loyalty program, enabling efficient tracking of customer activities and rewards.</a:t>
            </a:r>
            <a:r>
              <a:rPr lang="en-CA" sz="2400" b="0" i="0">
                <a:solidFill>
                  <a:schemeClr val="bg1"/>
                </a:solidFill>
                <a:effectLst/>
                <a:latin typeface="Montserrat" panose="00000500000000000000" pitchFamily="2" charset="0"/>
              </a:rPr>
              <a:t>​</a:t>
            </a:r>
          </a:p>
        </p:txBody>
      </p:sp>
      <p:sp>
        <p:nvSpPr>
          <p:cNvPr id="294" name="Google Shape;294;p19"/>
          <p:cNvSpPr/>
          <p:nvPr/>
        </p:nvSpPr>
        <p:spPr>
          <a:xfrm rot="10800000">
            <a:off x="2396317" y="8010461"/>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6">
              <a:alphaModFix/>
            </a:blip>
            <a:stretch>
              <a:fillRect/>
            </a:stretch>
          </a:blipFill>
          <a:ln>
            <a:noFill/>
          </a:ln>
        </p:spPr>
        <p:txBody>
          <a:bodyPr/>
          <a:lstStyle/>
          <a:p>
            <a:endParaRPr lang="en-CA"/>
          </a:p>
        </p:txBody>
      </p:sp>
      <p:sp>
        <p:nvSpPr>
          <p:cNvPr id="295" name="Google Shape;295;p19"/>
          <p:cNvSpPr/>
          <p:nvPr/>
        </p:nvSpPr>
        <p:spPr>
          <a:xfrm>
            <a:off x="734818" y="811676"/>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en-CA"/>
          </a:p>
        </p:txBody>
      </p:sp>
      <p:sp>
        <p:nvSpPr>
          <p:cNvPr id="296" name="Google Shape;296;p19"/>
          <p:cNvSpPr/>
          <p:nvPr/>
        </p:nvSpPr>
        <p:spPr>
          <a:xfrm>
            <a:off x="-1162663" y="1069780"/>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7">
              <a:alphaModFix/>
            </a:blip>
            <a:stretch>
              <a:fillRect/>
            </a:stretch>
          </a:blipFill>
          <a:ln>
            <a:noFill/>
          </a:ln>
        </p:spPr>
        <p:txBody>
          <a:bodyPr/>
          <a:lstStyle/>
          <a:p>
            <a:endParaRPr lang="en-CA"/>
          </a:p>
        </p:txBody>
      </p:sp>
      <p:sp>
        <p:nvSpPr>
          <p:cNvPr id="298" name="Google Shape;298;p19"/>
          <p:cNvSpPr/>
          <p:nvPr/>
        </p:nvSpPr>
        <p:spPr>
          <a:xfrm rot="10800000">
            <a:off x="15342501" y="108286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6">
              <a:alphaModFix/>
            </a:blip>
            <a:stretch>
              <a:fillRect/>
            </a:stretch>
          </a:blipFill>
          <a:ln>
            <a:noFill/>
          </a:ln>
        </p:spPr>
        <p:txBody>
          <a:bodyPr/>
          <a:lstStyle/>
          <a:p>
            <a:endParaRPr 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en-CA"/>
          </a:p>
        </p:txBody>
      </p:sp>
      <p:pic>
        <p:nvPicPr>
          <p:cNvPr id="154" name="Google Shape;154;p14"/>
          <p:cNvPicPr preferRelativeResize="0"/>
          <p:nvPr/>
        </p:nvPicPr>
        <p:blipFill>
          <a:blip r:embed="rId4">
            <a:alphaModFix/>
          </a:blip>
          <a:stretch>
            <a:fillRect/>
          </a:stretch>
        </p:blipFill>
        <p:spPr>
          <a:xfrm>
            <a:off x="9235700" y="225968"/>
            <a:ext cx="8395076" cy="9903870"/>
          </a:xfrm>
          <a:prstGeom prst="rect">
            <a:avLst/>
          </a:prstGeom>
          <a:noFill/>
          <a:ln>
            <a:noFill/>
          </a:ln>
        </p:spPr>
      </p:pic>
      <p:sp>
        <p:nvSpPr>
          <p:cNvPr id="155" name="Google Shape;155;p14"/>
          <p:cNvSpPr/>
          <p:nvPr/>
        </p:nvSpPr>
        <p:spPr>
          <a:xfrm rot="-839890">
            <a:off x="-1720068" y="1397106"/>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5">
              <a:alphaModFix/>
            </a:blip>
            <a:stretch>
              <a:fillRect t="-478" b="-477"/>
            </a:stretch>
          </a:blipFill>
          <a:ln>
            <a:noFill/>
          </a:ln>
        </p:spPr>
        <p:txBody>
          <a:bodyPr/>
          <a:lstStyle/>
          <a:p>
            <a:endParaRPr lang="en-CA"/>
          </a:p>
        </p:txBody>
      </p:sp>
      <p:sp>
        <p:nvSpPr>
          <p:cNvPr id="158" name="Google Shape;158;p14"/>
          <p:cNvSpPr/>
          <p:nvPr/>
        </p:nvSpPr>
        <p:spPr>
          <a:xfrm>
            <a:off x="-2363050" y="903031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en-CA"/>
          </a:p>
        </p:txBody>
      </p:sp>
      <p:sp>
        <p:nvSpPr>
          <p:cNvPr id="161" name="Google Shape;161;p14"/>
          <p:cNvSpPr txBox="1"/>
          <p:nvPr/>
        </p:nvSpPr>
        <p:spPr>
          <a:xfrm>
            <a:off x="1389833" y="1219909"/>
            <a:ext cx="7188642" cy="26591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Use Case Description</a:t>
            </a:r>
            <a:endParaRPr/>
          </a:p>
        </p:txBody>
      </p:sp>
      <p:sp>
        <p:nvSpPr>
          <p:cNvPr id="162" name="Google Shape;162;p14"/>
          <p:cNvSpPr txBox="1"/>
          <p:nvPr/>
        </p:nvSpPr>
        <p:spPr>
          <a:xfrm>
            <a:off x="1389833" y="4586972"/>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Importance</a:t>
            </a:r>
            <a:endParaRPr/>
          </a:p>
        </p:txBody>
      </p:sp>
      <p:sp>
        <p:nvSpPr>
          <p:cNvPr id="163" name="Google Shape;163;p14"/>
          <p:cNvSpPr txBox="1"/>
          <p:nvPr/>
        </p:nvSpPr>
        <p:spPr>
          <a:xfrm>
            <a:off x="1389833" y="5246370"/>
            <a:ext cx="4584125" cy="34470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0" i="0" u="none" strike="noStrike">
                <a:solidFill>
                  <a:schemeClr val="bg1"/>
                </a:solidFill>
                <a:effectLst/>
                <a:latin typeface="Montserrat" panose="00000500000000000000" pitchFamily="2" charset="0"/>
              </a:rPr>
              <a:t>Capturing customer information and agreement to terms and conditions is crucial for effective enrollment. It ensures that customers understand the program's rules and allows the company to communicate with them effectively.</a:t>
            </a:r>
            <a:endParaRPr sz="2000">
              <a:solidFill>
                <a:schemeClr val="bg1"/>
              </a:solidFill>
              <a:latin typeface="Montserrat" panose="00000500000000000000" pitchFamily="2" charset="0"/>
            </a:endParaRPr>
          </a:p>
        </p:txBody>
      </p:sp>
      <p:graphicFrame>
        <p:nvGraphicFramePr>
          <p:cNvPr id="2" name="Table 1">
            <a:extLst>
              <a:ext uri="{FF2B5EF4-FFF2-40B4-BE49-F238E27FC236}">
                <a16:creationId xmlns:a16="http://schemas.microsoft.com/office/drawing/2014/main" id="{A14C2B4C-43B7-8481-156F-A23888DCFBEB}"/>
              </a:ext>
            </a:extLst>
          </p:cNvPr>
          <p:cNvGraphicFramePr>
            <a:graphicFrameLocks noGrp="1"/>
          </p:cNvGraphicFramePr>
          <p:nvPr>
            <p:extLst>
              <p:ext uri="{D42A27DB-BD31-4B8C-83A1-F6EECF244321}">
                <p14:modId xmlns:p14="http://schemas.microsoft.com/office/powerpoint/2010/main" val="2541311884"/>
              </p:ext>
            </p:extLst>
          </p:nvPr>
        </p:nvGraphicFramePr>
        <p:xfrm>
          <a:off x="9526730" y="560519"/>
          <a:ext cx="7813015" cy="9312142"/>
        </p:xfrm>
        <a:graphic>
          <a:graphicData uri="http://schemas.openxmlformats.org/drawingml/2006/table">
            <a:tbl>
              <a:tblPr/>
              <a:tblGrid>
                <a:gridCol w="1548309">
                  <a:extLst>
                    <a:ext uri="{9D8B030D-6E8A-4147-A177-3AD203B41FA5}">
                      <a16:colId xmlns:a16="http://schemas.microsoft.com/office/drawing/2014/main" val="3593155222"/>
                    </a:ext>
                  </a:extLst>
                </a:gridCol>
                <a:gridCol w="619325">
                  <a:extLst>
                    <a:ext uri="{9D8B030D-6E8A-4147-A177-3AD203B41FA5}">
                      <a16:colId xmlns:a16="http://schemas.microsoft.com/office/drawing/2014/main" val="1372052900"/>
                    </a:ext>
                  </a:extLst>
                </a:gridCol>
                <a:gridCol w="2679769">
                  <a:extLst>
                    <a:ext uri="{9D8B030D-6E8A-4147-A177-3AD203B41FA5}">
                      <a16:colId xmlns:a16="http://schemas.microsoft.com/office/drawing/2014/main" val="1231482171"/>
                    </a:ext>
                  </a:extLst>
                </a:gridCol>
                <a:gridCol w="2965612">
                  <a:extLst>
                    <a:ext uri="{9D8B030D-6E8A-4147-A177-3AD203B41FA5}">
                      <a16:colId xmlns:a16="http://schemas.microsoft.com/office/drawing/2014/main" val="3829552720"/>
                    </a:ext>
                  </a:extLst>
                </a:gridCol>
              </a:tblGrid>
              <a:tr h="451125">
                <a:tc>
                  <a:txBody>
                    <a:bodyPr/>
                    <a:lstStyle/>
                    <a:p>
                      <a:pPr algn="l" fontAlgn="base"/>
                      <a:r>
                        <a:rPr lang="en-US" sz="1400" b="1" i="0">
                          <a:solidFill>
                            <a:srgbClr val="FFFFFF"/>
                          </a:solidFill>
                          <a:effectLst/>
                          <a:latin typeface="Aptos" panose="020B0004020202020204" pitchFamily="34" charset="0"/>
                        </a:rPr>
                        <a:t>Use Case Name​</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1" i="0">
                          <a:solidFill>
                            <a:srgbClr val="FFFFFF"/>
                          </a:solidFill>
                          <a:effectLst/>
                          <a:latin typeface="Aptos" panose="020B0004020202020204" pitchFamily="34" charset="0"/>
                        </a:rPr>
                        <a:t>Enroll in Loyalty Program​</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749934971"/>
                  </a:ext>
                </a:extLst>
              </a:tr>
              <a:tr h="451125">
                <a:tc>
                  <a:txBody>
                    <a:bodyPr/>
                    <a:lstStyle/>
                    <a:p>
                      <a:pPr algn="l" fontAlgn="base"/>
                      <a:r>
                        <a:rPr lang="en-US" sz="1400" b="1" i="0">
                          <a:solidFill>
                            <a:srgbClr val="FFFFFF"/>
                          </a:solidFill>
                          <a:effectLst/>
                          <a:latin typeface="Aptos" panose="020B0004020202020204" pitchFamily="34" charset="0"/>
                        </a:rPr>
                        <a:t>Triggering Event​</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Customer wishes to enroll in the loyalty program.​</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346413219"/>
                  </a:ext>
                </a:extLst>
              </a:tr>
              <a:tr h="538802">
                <a:tc>
                  <a:txBody>
                    <a:bodyPr/>
                    <a:lstStyle/>
                    <a:p>
                      <a:pPr algn="l" fontAlgn="base"/>
                      <a:r>
                        <a:rPr lang="en-US" sz="1400" b="1" i="0">
                          <a:solidFill>
                            <a:srgbClr val="FFFFFF"/>
                          </a:solidFill>
                          <a:effectLst/>
                          <a:latin typeface="Aptos" panose="020B0004020202020204" pitchFamily="34" charset="0"/>
                        </a:rPr>
                        <a:t>Brief Description​</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Allows a customer to enroll in the retail "pop-up" store's loyalty program.​</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166490260"/>
                  </a:ext>
                </a:extLst>
              </a:tr>
              <a:tr h="307871">
                <a:tc>
                  <a:txBody>
                    <a:bodyPr/>
                    <a:lstStyle/>
                    <a:p>
                      <a:pPr algn="l" fontAlgn="base"/>
                      <a:r>
                        <a:rPr lang="en-US" sz="1400" b="1" i="0">
                          <a:solidFill>
                            <a:srgbClr val="FFFFFF"/>
                          </a:solidFill>
                          <a:effectLst/>
                          <a:latin typeface="Aptos" panose="020B0004020202020204" pitchFamily="34" charset="0"/>
                        </a:rPr>
                        <a:t>Actors​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Customer​</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26784754"/>
                  </a:ext>
                </a:extLst>
              </a:tr>
              <a:tr h="538802">
                <a:tc>
                  <a:txBody>
                    <a:bodyPr/>
                    <a:lstStyle/>
                    <a:p>
                      <a:pPr algn="l" fontAlgn="base"/>
                      <a:r>
                        <a:rPr lang="en-US" sz="1400" b="1" i="0">
                          <a:solidFill>
                            <a:srgbClr val="FFFFFF"/>
                          </a:solidFill>
                          <a:effectLst/>
                          <a:latin typeface="Aptos" panose="020B0004020202020204" pitchFamily="34" charset="0"/>
                        </a:rPr>
                        <a:t>Related Use Cases​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 ​</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20791865"/>
                  </a:ext>
                </a:extLst>
              </a:tr>
              <a:tr h="538802">
                <a:tc>
                  <a:txBody>
                    <a:bodyPr/>
                    <a:lstStyle/>
                    <a:p>
                      <a:pPr algn="l" fontAlgn="base"/>
                      <a:r>
                        <a:rPr lang="en-US" sz="1400" b="1" i="0">
                          <a:solidFill>
                            <a:srgbClr val="FFFFFF"/>
                          </a:solidFill>
                          <a:effectLst/>
                          <a:latin typeface="Aptos" panose="020B0004020202020204" pitchFamily="34" charset="0"/>
                        </a:rPr>
                        <a:t>Preconditions​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Customer has accessed the loyalty program enrollment section of the application.​</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656455317"/>
                  </a:ext>
                </a:extLst>
              </a:tr>
              <a:tr h="451125">
                <a:tc>
                  <a:txBody>
                    <a:bodyPr/>
                    <a:lstStyle/>
                    <a:p>
                      <a:pPr algn="l" fontAlgn="base"/>
                      <a:r>
                        <a:rPr lang="en-US" sz="1400" b="1" i="0">
                          <a:solidFill>
                            <a:srgbClr val="FFFFFF"/>
                          </a:solidFill>
                          <a:effectLst/>
                          <a:latin typeface="Aptos" panose="020B0004020202020204" pitchFamily="34" charset="0"/>
                        </a:rPr>
                        <a:t>Post Conditions​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Customer is successfully enrolled and can be queried if required.​</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174240087"/>
                  </a:ext>
                </a:extLst>
              </a:tr>
              <a:tr h="538802">
                <a:tc>
                  <a:txBody>
                    <a:bodyPr/>
                    <a:lstStyle/>
                    <a:p>
                      <a:pPr algn="l" fontAlgn="base"/>
                      <a:r>
                        <a:rPr lang="en-US" sz="1400" b="1" i="0">
                          <a:solidFill>
                            <a:srgbClr val="FFFFFF"/>
                          </a:solidFill>
                          <a:effectLst/>
                          <a:latin typeface="Aptos" panose="020B0004020202020204" pitchFamily="34" charset="0"/>
                        </a:rPr>
                        <a:t>Flow of activities​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2">
                  <a:txBody>
                    <a:bodyPr/>
                    <a:lstStyle/>
                    <a:p>
                      <a:pPr algn="l" fontAlgn="base"/>
                      <a:r>
                        <a:rPr lang="en-US" sz="1400" b="0" i="0">
                          <a:solidFill>
                            <a:srgbClr val="000000"/>
                          </a:solidFill>
                          <a:effectLst/>
                          <a:latin typeface="Aptos" panose="020B0004020202020204" pitchFamily="34" charset="0"/>
                        </a:rPr>
                        <a:t>Actor​</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a:txBody>
                    <a:bodyPr/>
                    <a:lstStyle/>
                    <a:p>
                      <a:pPr algn="l" fontAlgn="base"/>
                      <a:r>
                        <a:rPr lang="en-US" sz="1400" b="0" i="0">
                          <a:solidFill>
                            <a:srgbClr val="000000"/>
                          </a:solidFill>
                          <a:effectLst/>
                          <a:latin typeface="Aptos" panose="020B0004020202020204" pitchFamily="34" charset="0"/>
                        </a:rPr>
                        <a:t>System​</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4167009981"/>
                  </a:ext>
                </a:extLst>
              </a:tr>
              <a:tr h="1031181">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1.​</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a:txBody>
                    <a:bodyPr/>
                    <a:lstStyle/>
                    <a:p>
                      <a:pPr algn="just" fontAlgn="base"/>
                      <a:r>
                        <a:rPr lang="en-US" sz="1400" b="0" i="0">
                          <a:solidFill>
                            <a:srgbClr val="000000"/>
                          </a:solidFill>
                          <a:effectLst/>
                          <a:latin typeface="Aptos" panose="020B0004020202020204" pitchFamily="34" charset="0"/>
                        </a:rPr>
                        <a:t>Requests to enroll in the loyalty program.​</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a:solidFill>
                            <a:srgbClr val="000000"/>
                          </a:solidFill>
                          <a:effectLst/>
                          <a:latin typeface="Aptos" panose="020B0004020202020204" pitchFamily="34" charset="0"/>
                        </a:rPr>
                        <a:t>Prompts the customer to provide necessary information -  full name, email address, and phone number​</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4144240806"/>
                  </a:ext>
                </a:extLst>
              </a:tr>
              <a:tr h="1462522">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2.​</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a:txBody>
                    <a:bodyPr/>
                    <a:lstStyle/>
                    <a:p>
                      <a:pPr algn="just" fontAlgn="base"/>
                      <a:r>
                        <a:rPr lang="en-US" sz="1400" b="0" i="0">
                          <a:solidFill>
                            <a:srgbClr val="000000"/>
                          </a:solidFill>
                          <a:effectLst/>
                          <a:latin typeface="Aptos" panose="020B0004020202020204" pitchFamily="34" charset="0"/>
                        </a:rPr>
                        <a:t>Enters full name, email address and Phone Number.​</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a:txBody>
                    <a:bodyPr/>
                    <a:lstStyle/>
                    <a:p>
                      <a:pPr algn="l" fontAlgn="base"/>
                      <a:r>
                        <a:rPr lang="en-US" sz="1400" b="0" i="0">
                          <a:solidFill>
                            <a:srgbClr val="000000"/>
                          </a:solidFill>
                          <a:effectLst/>
                          <a:latin typeface="Aptos" panose="020B0004020202020204" pitchFamily="34" charset="0"/>
                        </a:rPr>
                        <a:t>Verifies full name, email address and Phone Number have been entered. Presents the terms and conditions of the loyalty program to the customer and prompts to agree.​</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527407639"/>
                  </a:ext>
                </a:extLst>
              </a:tr>
              <a:tr h="1231592">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3.​</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a:txBody>
                    <a:bodyPr/>
                    <a:lstStyle/>
                    <a:p>
                      <a:pPr algn="just" fontAlgn="base"/>
                      <a:r>
                        <a:rPr lang="en-US" sz="1400" b="0" i="0">
                          <a:solidFill>
                            <a:srgbClr val="000000"/>
                          </a:solidFill>
                          <a:effectLst/>
                          <a:latin typeface="Aptos" panose="020B0004020202020204" pitchFamily="34" charset="0"/>
                        </a:rPr>
                        <a:t>Reads and agrees to the terms and conditions. ​</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a:solidFill>
                            <a:srgbClr val="000000"/>
                          </a:solidFill>
                          <a:effectLst/>
                          <a:latin typeface="Aptos" panose="020B0004020202020204" pitchFamily="34" charset="0"/>
                        </a:rPr>
                        <a:t>Verifies if Agree Radio Button was checked.​</a:t>
                      </a:r>
                      <a:endParaRPr lang="en-US" sz="1400" b="0" i="0">
                        <a:solidFill>
                          <a:srgbClr val="000000"/>
                        </a:solidFill>
                        <a:effectLst/>
                      </a:endParaRPr>
                    </a:p>
                    <a:p>
                      <a:pPr algn="l" fontAlgn="base"/>
                      <a:r>
                        <a:rPr lang="en-US" sz="1400" b="0" i="0">
                          <a:solidFill>
                            <a:srgbClr val="000000"/>
                          </a:solidFill>
                          <a:effectLst/>
                          <a:latin typeface="Aptos" panose="020B0004020202020204" pitchFamily="34" charset="0"/>
                        </a:rPr>
                        <a:t>Generates a unique loyalty program ID.​</a:t>
                      </a:r>
                      <a:endParaRPr lang="en-US" sz="1400" b="0" i="0">
                        <a:solidFill>
                          <a:srgbClr val="000000"/>
                        </a:solidFill>
                        <a:effectLst/>
                      </a:endParaRPr>
                    </a:p>
                    <a:p>
                      <a:pPr algn="l" fontAlgn="base"/>
                      <a:r>
                        <a:rPr lang="en-US" sz="1400" b="0" i="0">
                          <a:solidFill>
                            <a:srgbClr val="000000"/>
                          </a:solidFill>
                          <a:effectLst/>
                          <a:latin typeface="Aptos" panose="020B0004020202020204" pitchFamily="34" charset="0"/>
                        </a:rPr>
                        <a:t>Prompts to save and exit.​</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60022404"/>
                  </a:ext>
                </a:extLst>
              </a:tr>
              <a:tr h="1000661">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4.​</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a:txBody>
                    <a:bodyPr/>
                    <a:lstStyle/>
                    <a:p>
                      <a:pPr algn="just" fontAlgn="base"/>
                      <a:r>
                        <a:rPr lang="en-US" sz="1400" b="0" i="0">
                          <a:solidFill>
                            <a:srgbClr val="000000"/>
                          </a:solidFill>
                          <a:effectLst/>
                          <a:latin typeface="Aptos" panose="020B0004020202020204" pitchFamily="34" charset="0"/>
                        </a:rPr>
                        <a:t>Chooses to exit and save​</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tc>
                  <a:txBody>
                    <a:bodyPr/>
                    <a:lstStyle/>
                    <a:p>
                      <a:pPr algn="l" fontAlgn="base"/>
                      <a:r>
                        <a:rPr lang="en-US" sz="1400" b="0" i="0">
                          <a:solidFill>
                            <a:srgbClr val="000000"/>
                          </a:solidFill>
                          <a:effectLst/>
                          <a:latin typeface="Aptos" panose="020B0004020202020204" pitchFamily="34" charset="0"/>
                        </a:rPr>
                        <a:t>Saves the data. ​</a:t>
                      </a:r>
                      <a:endParaRPr lang="en-US" sz="1400" b="0" i="0">
                        <a:solidFill>
                          <a:srgbClr val="000000"/>
                        </a:solidFill>
                        <a:effectLst/>
                      </a:endParaRPr>
                    </a:p>
                    <a:p>
                      <a:pPr algn="l" fontAlgn="base"/>
                      <a:r>
                        <a:rPr lang="en-US" sz="1400" b="0" i="0">
                          <a:solidFill>
                            <a:srgbClr val="000000"/>
                          </a:solidFill>
                          <a:effectLst/>
                          <a:latin typeface="Aptos" panose="020B0004020202020204" pitchFamily="34" charset="0"/>
                        </a:rPr>
                        <a:t>Displays confirmation of successful enrollment.​</a:t>
                      </a:r>
                      <a:endParaRPr lang="en-US" sz="1400" b="0" i="0">
                        <a:solidFill>
                          <a:srgbClr val="000000"/>
                        </a:solidFill>
                        <a:effectLst/>
                      </a:endParaRPr>
                    </a:p>
                    <a:p>
                      <a:pPr algn="l" fontAlgn="base"/>
                      <a:r>
                        <a:rPr lang="en-US" sz="1400" b="0" i="0">
                          <a:solidFill>
                            <a:srgbClr val="000000"/>
                          </a:solidFill>
                          <a:effectLst/>
                          <a:latin typeface="Aptos" panose="020B0004020202020204" pitchFamily="34" charset="0"/>
                        </a:rPr>
                        <a:t>Returns to the main menu.​</a:t>
                      </a:r>
                      <a:endParaRPr lang="en-US" sz="1400" b="0" i="0">
                        <a:solidFill>
                          <a:srgbClr val="000000"/>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003671843"/>
                  </a:ext>
                </a:extLst>
              </a:tr>
              <a:tr h="769732">
                <a:tc>
                  <a:txBody>
                    <a:bodyPr/>
                    <a:lstStyle/>
                    <a:p>
                      <a:pPr algn="l" fontAlgn="base"/>
                      <a:r>
                        <a:rPr lang="en-US" sz="1400" b="1" i="0">
                          <a:solidFill>
                            <a:srgbClr val="FFFFFF"/>
                          </a:solidFill>
                          <a:effectLst/>
                          <a:latin typeface="Aptos" panose="020B0004020202020204" pitchFamily="34" charset="0"/>
                        </a:rPr>
                        <a:t>Exception Conditions​</a:t>
                      </a:r>
                      <a:endParaRPr lang="en-US" sz="1400" b="1" i="0">
                        <a:solidFill>
                          <a:srgbClr val="FFFFFF"/>
                        </a:solidFill>
                        <a:effectLst/>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156082"/>
                    </a:solidFill>
                  </a:tcPr>
                </a:tc>
                <a:tc gridSpan="3">
                  <a:txBody>
                    <a:bodyPr/>
                    <a:lstStyle/>
                    <a:p>
                      <a:pPr algn="l" fontAlgn="base">
                        <a:buFont typeface="Arial" panose="020B0604020202020204" pitchFamily="34" charset="0"/>
                        <a:buChar char="•"/>
                      </a:pPr>
                      <a:r>
                        <a:rPr lang="en-US" sz="1400" b="0" i="0">
                          <a:solidFill>
                            <a:srgbClr val="000000"/>
                          </a:solidFill>
                          <a:effectLst/>
                          <a:latin typeface="Aptos" panose="020B0004020202020204" pitchFamily="34" charset="0"/>
                        </a:rPr>
                        <a:t>Customer declines to provide required information.​</a:t>
                      </a:r>
                      <a:endParaRPr lang="en-US" sz="1400" b="0" i="0">
                        <a:solidFill>
                          <a:srgbClr val="000000"/>
                        </a:solidFill>
                        <a:effectLst/>
                        <a:latin typeface="Arial" panose="020B0604020202020204" pitchFamily="34" charset="0"/>
                      </a:endParaRPr>
                    </a:p>
                    <a:p>
                      <a:pPr algn="l" fontAlgn="base">
                        <a:buFont typeface="Arial" panose="020B0604020202020204" pitchFamily="34" charset="0"/>
                        <a:buChar char="•"/>
                      </a:pPr>
                      <a:r>
                        <a:rPr lang="en-US" sz="1400" b="0" i="0">
                          <a:solidFill>
                            <a:srgbClr val="000000"/>
                          </a:solidFill>
                          <a:effectLst/>
                          <a:latin typeface="Aptos" panose="020B0004020202020204" pitchFamily="34" charset="0"/>
                        </a:rPr>
                        <a:t>Customer declines to agree to the terms and conditions of the loyalty program.​</a:t>
                      </a:r>
                      <a:endParaRPr lang="en-US" sz="1400" b="0" i="0">
                        <a:solidFill>
                          <a:srgbClr val="000000"/>
                        </a:solidFill>
                        <a:effectLst/>
                        <a:latin typeface="Arial" panose="020B0604020202020204" pitchFamily="34" charset="0"/>
                      </a:endParaRPr>
                    </a:p>
                  </a:txBody>
                  <a:tcPr marL="71088" marR="71088" marT="35544" marB="35544">
                    <a:lnL w="7302" cap="flat" cmpd="sng" algn="ctr">
                      <a:solidFill>
                        <a:srgbClr val="FFFFFF"/>
                      </a:solidFill>
                      <a:prstDash val="solid"/>
                      <a:round/>
                      <a:headEnd type="none" w="med" len="med"/>
                      <a:tailEnd type="none" w="med" len="med"/>
                    </a:lnL>
                    <a:lnR w="7302" cap="flat" cmpd="sng" algn="ctr">
                      <a:solidFill>
                        <a:srgbClr val="FFFFFF"/>
                      </a:solidFill>
                      <a:prstDash val="solid"/>
                      <a:round/>
                      <a:headEnd type="none" w="med" len="med"/>
                      <a:tailEnd type="none" w="med" len="med"/>
                    </a:lnR>
                    <a:lnT w="7302" cap="flat" cmpd="sng" algn="ctr">
                      <a:solidFill>
                        <a:srgbClr val="FFFFFF"/>
                      </a:solidFill>
                      <a:prstDash val="solid"/>
                      <a:round/>
                      <a:headEnd type="none" w="med" len="med"/>
                      <a:tailEnd type="none" w="med" len="med"/>
                    </a:lnT>
                    <a:lnB w="7302"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453966791"/>
                  </a:ext>
                </a:extLst>
              </a:tr>
            </a:tbl>
          </a:graphicData>
        </a:graphic>
      </p:graphicFrame>
      <p:sp>
        <p:nvSpPr>
          <p:cNvPr id="3" name="Rectangle 1">
            <a:extLst>
              <a:ext uri="{FF2B5EF4-FFF2-40B4-BE49-F238E27FC236}">
                <a16:creationId xmlns:a16="http://schemas.microsoft.com/office/drawing/2014/main" id="{4EDF7AD9-D8F5-7996-260A-913693914F76}"/>
              </a:ext>
            </a:extLst>
          </p:cNvPr>
          <p:cNvSpPr>
            <a:spLocks noChangeArrowheads="1"/>
          </p:cNvSpPr>
          <p:nvPr/>
        </p:nvSpPr>
        <p:spPr bwMode="auto">
          <a:xfrm flipV="1">
            <a:off x="3522220" y="3079091"/>
            <a:ext cx="34916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066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4"/>
          <p:cNvSpPr/>
          <p:nvPr/>
        </p:nvSpPr>
        <p:spPr>
          <a:xfrm>
            <a:off x="-385763" y="436262"/>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3">
              <a:alphaModFix/>
            </a:blip>
            <a:stretch>
              <a:fillRect t="-38539" b="-36893"/>
            </a:stretch>
          </a:blipFill>
          <a:ln>
            <a:noFill/>
          </a:ln>
        </p:spPr>
        <p:txBody>
          <a:bodyPr/>
          <a:lstStyle/>
          <a:p>
            <a:endParaRPr lang="en-CA"/>
          </a:p>
        </p:txBody>
      </p:sp>
      <p:sp>
        <p:nvSpPr>
          <p:cNvPr id="155" name="Google Shape;155;p14"/>
          <p:cNvSpPr/>
          <p:nvPr/>
        </p:nvSpPr>
        <p:spPr>
          <a:xfrm rot="-839890">
            <a:off x="-1720068" y="1397106"/>
            <a:ext cx="9201686" cy="10240788"/>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4">
              <a:alphaModFix/>
            </a:blip>
            <a:stretch>
              <a:fillRect t="-478" b="-477"/>
            </a:stretch>
          </a:blipFill>
          <a:ln>
            <a:noFill/>
          </a:ln>
        </p:spPr>
        <p:txBody>
          <a:bodyPr/>
          <a:lstStyle/>
          <a:p>
            <a:endParaRPr lang="en-CA"/>
          </a:p>
        </p:txBody>
      </p:sp>
      <p:sp>
        <p:nvSpPr>
          <p:cNvPr id="158" name="Google Shape;158;p14"/>
          <p:cNvSpPr/>
          <p:nvPr/>
        </p:nvSpPr>
        <p:spPr>
          <a:xfrm>
            <a:off x="-2363050" y="903031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5">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6">
              <a:alphaModFix/>
            </a:blip>
            <a:stretch>
              <a:fillRect/>
            </a:stretch>
          </a:blipFill>
          <a:ln>
            <a:noFill/>
          </a:ln>
        </p:spPr>
        <p:txBody>
          <a:bodyPr/>
          <a:lstStyle/>
          <a:p>
            <a:endParaRPr lang="en-CA"/>
          </a:p>
        </p:txBody>
      </p:sp>
      <p:sp>
        <p:nvSpPr>
          <p:cNvPr id="161" name="Google Shape;161;p14"/>
          <p:cNvSpPr txBox="1"/>
          <p:nvPr/>
        </p:nvSpPr>
        <p:spPr>
          <a:xfrm>
            <a:off x="530205" y="1732710"/>
            <a:ext cx="7188642" cy="19943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a:solidFill>
                  <a:srgbClr val="FFFFFF"/>
                </a:solidFill>
                <a:latin typeface="Dela Gothic One"/>
                <a:ea typeface="Dela Gothic One"/>
                <a:sym typeface="Dela Gothic One"/>
              </a:rPr>
              <a:t>Enrolling In The Loyalty Program</a:t>
            </a:r>
            <a:endParaRPr sz="5400"/>
          </a:p>
        </p:txBody>
      </p:sp>
      <p:sp>
        <p:nvSpPr>
          <p:cNvPr id="163" name="Google Shape;163;p14"/>
          <p:cNvSpPr txBox="1"/>
          <p:nvPr/>
        </p:nvSpPr>
        <p:spPr>
          <a:xfrm>
            <a:off x="1389833" y="5246370"/>
            <a:ext cx="4584125" cy="3200876"/>
          </a:xfrm>
          <a:prstGeom prst="rect">
            <a:avLst/>
          </a:prstGeom>
          <a:noFill/>
          <a:ln>
            <a:noFill/>
          </a:ln>
        </p:spPr>
        <p:txBody>
          <a:bodyPr spcFirstLastPara="1" wrap="square" lIns="0" tIns="0" rIns="0" bIns="0" anchor="t" anchorCtr="0">
            <a:spAutoFit/>
          </a:bodyPr>
          <a:lstStyle/>
          <a:p>
            <a:pPr algn="l" rtl="0" fontAlgn="base"/>
            <a:r>
              <a:rPr lang="en-US" sz="1800" b="0" i="0" u="none" strike="noStrike">
                <a:solidFill>
                  <a:schemeClr val="bg1"/>
                </a:solidFill>
                <a:effectLst/>
                <a:latin typeface="Montserrat" panose="00000500000000000000" pitchFamily="2" charset="0"/>
              </a:rPr>
              <a:t>The sequence diagram illustrates the interactions between objects involved in the enrollment process of the loyalty program.</a:t>
            </a:r>
            <a:r>
              <a:rPr lang="en-US" sz="1800" b="0" i="0">
                <a:solidFill>
                  <a:schemeClr val="bg1"/>
                </a:solidFill>
                <a:effectLst/>
                <a:latin typeface="Montserrat" panose="00000500000000000000" pitchFamily="2" charset="0"/>
              </a:rPr>
              <a:t>​</a:t>
            </a:r>
            <a:endParaRPr lang="en-US" sz="2800" b="0" i="0">
              <a:solidFill>
                <a:schemeClr val="bg1"/>
              </a:solidFill>
              <a:effectLst/>
              <a:latin typeface="Montserrat" panose="00000500000000000000" pitchFamily="2" charset="0"/>
            </a:endParaRPr>
          </a:p>
          <a:p>
            <a:pPr algn="l" rtl="0" fontAlgn="base"/>
            <a:endParaRPr lang="en-US" sz="2800" b="0" i="0">
              <a:solidFill>
                <a:schemeClr val="bg1"/>
              </a:solidFill>
              <a:effectLst/>
              <a:latin typeface="Montserrat" panose="00000500000000000000" pitchFamily="2" charset="0"/>
            </a:endParaRPr>
          </a:p>
          <a:p>
            <a:pPr algn="l" rtl="0" fontAlgn="base"/>
            <a:r>
              <a:rPr lang="en-US" sz="1800" b="0" i="0" u="none" strike="noStrike">
                <a:solidFill>
                  <a:schemeClr val="bg1"/>
                </a:solidFill>
                <a:effectLst/>
                <a:latin typeface="Montserrat" panose="00000500000000000000" pitchFamily="2" charset="0"/>
              </a:rPr>
              <a:t>The sequence ensures a smooth and user-friendly enrollment process, guiding customers through each step while capturing essential information and ensuring agreement to program terms.</a:t>
            </a:r>
            <a:r>
              <a:rPr lang="en-CA" sz="1800" b="0" i="0">
                <a:solidFill>
                  <a:schemeClr val="bg1"/>
                </a:solidFill>
                <a:effectLst/>
                <a:latin typeface="Montserrat" panose="00000500000000000000" pitchFamily="2" charset="0"/>
              </a:rPr>
              <a:t>​</a:t>
            </a:r>
            <a:endParaRPr lang="en-CA" sz="2800" b="0" i="0">
              <a:solidFill>
                <a:schemeClr val="bg1"/>
              </a:solidFill>
              <a:effectLst/>
              <a:latin typeface="Montserrat" panose="00000500000000000000" pitchFamily="2" charset="0"/>
            </a:endParaRPr>
          </a:p>
        </p:txBody>
      </p:sp>
      <p:sp>
        <p:nvSpPr>
          <p:cNvPr id="3" name="Rectangle 1">
            <a:extLst>
              <a:ext uri="{FF2B5EF4-FFF2-40B4-BE49-F238E27FC236}">
                <a16:creationId xmlns:a16="http://schemas.microsoft.com/office/drawing/2014/main" id="{4EDF7AD9-D8F5-7996-260A-913693914F76}"/>
              </a:ext>
            </a:extLst>
          </p:cNvPr>
          <p:cNvSpPr>
            <a:spLocks noChangeArrowheads="1"/>
          </p:cNvSpPr>
          <p:nvPr/>
        </p:nvSpPr>
        <p:spPr bwMode="auto">
          <a:xfrm flipV="1">
            <a:off x="3522220" y="3079091"/>
            <a:ext cx="34916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2" name="Picture 4" descr="A diagram of a diagram&#10;&#10;Description automatically generated">
            <a:extLst>
              <a:ext uri="{FF2B5EF4-FFF2-40B4-BE49-F238E27FC236}">
                <a16:creationId xmlns:a16="http://schemas.microsoft.com/office/drawing/2014/main" id="{AB3A9813-C42E-56D7-42E5-58F0A7F8F3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4647" y="2714625"/>
            <a:ext cx="9982758" cy="641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81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Google Shape;386;p23">
            <a:extLst>
              <a:ext uri="{FF2B5EF4-FFF2-40B4-BE49-F238E27FC236}">
                <a16:creationId xmlns:a16="http://schemas.microsoft.com/office/drawing/2014/main" id="{12F300FB-312D-71AE-E7F5-FEF9D36255FC}"/>
              </a:ext>
            </a:extLst>
          </p:cNvPr>
          <p:cNvSpPr/>
          <p:nvPr/>
        </p:nvSpPr>
        <p:spPr>
          <a:xfrm rot="20275337">
            <a:off x="-771752" y="2881313"/>
            <a:ext cx="8026702" cy="10357035"/>
          </a:xfrm>
          <a:custGeom>
            <a:avLst/>
            <a:gdLst/>
            <a:ahLst/>
            <a:cxnLst/>
            <a:rect l="l" t="t" r="r" b="b"/>
            <a:pathLst>
              <a:path w="8026702" h="10357035" extrusionOk="0">
                <a:moveTo>
                  <a:pt x="0" y="0"/>
                </a:moveTo>
                <a:lnTo>
                  <a:pt x="8026702" y="0"/>
                </a:lnTo>
                <a:lnTo>
                  <a:pt x="8026702" y="10357035"/>
                </a:lnTo>
                <a:lnTo>
                  <a:pt x="0" y="10357035"/>
                </a:lnTo>
                <a:lnTo>
                  <a:pt x="0" y="0"/>
                </a:lnTo>
                <a:close/>
              </a:path>
            </a:pathLst>
          </a:custGeom>
          <a:blipFill rotWithShape="1">
            <a:blip r:embed="rId3">
              <a:alphaModFix/>
            </a:blip>
            <a:stretch>
              <a:fillRect/>
            </a:stretch>
          </a:blipFill>
          <a:ln>
            <a:noFill/>
          </a:ln>
        </p:spPr>
        <p:txBody>
          <a:bodyPr/>
          <a:lstStyle/>
          <a:p>
            <a:endParaRPr lang="en-CA"/>
          </a:p>
        </p:txBody>
      </p:sp>
      <p:sp>
        <p:nvSpPr>
          <p:cNvPr id="153" name="Google Shape;153;p14"/>
          <p:cNvSpPr/>
          <p:nvPr/>
        </p:nvSpPr>
        <p:spPr>
          <a:xfrm>
            <a:off x="0" y="34290"/>
            <a:ext cx="18288000" cy="10424160"/>
          </a:xfrm>
          <a:custGeom>
            <a:avLst/>
            <a:gdLst/>
            <a:ahLst/>
            <a:cxnLst/>
            <a:rect l="l" t="t" r="r" b="b"/>
            <a:pathLst>
              <a:path w="18288000" h="10424160" extrusionOk="0">
                <a:moveTo>
                  <a:pt x="0" y="0"/>
                </a:moveTo>
                <a:lnTo>
                  <a:pt x="18288000" y="0"/>
                </a:lnTo>
                <a:lnTo>
                  <a:pt x="18288000" y="10424160"/>
                </a:lnTo>
                <a:lnTo>
                  <a:pt x="0" y="10424160"/>
                </a:lnTo>
                <a:lnTo>
                  <a:pt x="0" y="0"/>
                </a:lnTo>
                <a:close/>
              </a:path>
            </a:pathLst>
          </a:custGeom>
          <a:blipFill rotWithShape="1">
            <a:blip r:embed="rId4">
              <a:alphaModFix/>
            </a:blip>
            <a:stretch>
              <a:fillRect t="-38539" b="-36893"/>
            </a:stretch>
          </a:blipFill>
          <a:ln>
            <a:noFill/>
          </a:ln>
        </p:spPr>
        <p:txBody>
          <a:bodyPr/>
          <a:lstStyle/>
          <a:p>
            <a:endParaRPr lang="en-CA"/>
          </a:p>
        </p:txBody>
      </p:sp>
      <p:pic>
        <p:nvPicPr>
          <p:cNvPr id="154" name="Google Shape;154;p14"/>
          <p:cNvPicPr preferRelativeResize="0"/>
          <p:nvPr/>
        </p:nvPicPr>
        <p:blipFill>
          <a:blip r:embed="rId5">
            <a:alphaModFix/>
          </a:blip>
          <a:stretch>
            <a:fillRect/>
          </a:stretch>
        </p:blipFill>
        <p:spPr>
          <a:xfrm>
            <a:off x="9235700" y="225968"/>
            <a:ext cx="8395076" cy="9903870"/>
          </a:xfrm>
          <a:prstGeom prst="rect">
            <a:avLst/>
          </a:prstGeom>
          <a:noFill/>
          <a:ln>
            <a:noFill/>
          </a:ln>
        </p:spPr>
      </p:pic>
      <p:sp>
        <p:nvSpPr>
          <p:cNvPr id="158" name="Google Shape;158;p14"/>
          <p:cNvSpPr/>
          <p:nvPr/>
        </p:nvSpPr>
        <p:spPr>
          <a:xfrm>
            <a:off x="-2363050" y="903031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txBody>
          <a:bodyPr/>
          <a:lstStyle/>
          <a:p>
            <a:endParaRPr lang="en-CA"/>
          </a:p>
        </p:txBody>
      </p:sp>
      <p:sp>
        <p:nvSpPr>
          <p:cNvPr id="160" name="Google Shape;160;p14"/>
          <p:cNvSpPr/>
          <p:nvPr/>
        </p:nvSpPr>
        <p:spPr>
          <a:xfrm>
            <a:off x="-1057947" y="560519"/>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7">
              <a:alphaModFix/>
            </a:blip>
            <a:stretch>
              <a:fillRect/>
            </a:stretch>
          </a:blipFill>
          <a:ln>
            <a:noFill/>
          </a:ln>
        </p:spPr>
        <p:txBody>
          <a:bodyPr/>
          <a:lstStyle/>
          <a:p>
            <a:endParaRPr lang="en-CA"/>
          </a:p>
        </p:txBody>
      </p:sp>
      <p:sp>
        <p:nvSpPr>
          <p:cNvPr id="161" name="Google Shape;161;p14"/>
          <p:cNvSpPr txBox="1"/>
          <p:nvPr/>
        </p:nvSpPr>
        <p:spPr>
          <a:xfrm>
            <a:off x="1389833" y="1219909"/>
            <a:ext cx="7188642" cy="26591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0" i="0" u="none" strike="noStrike" cap="none">
                <a:solidFill>
                  <a:srgbClr val="FFFFFF"/>
                </a:solidFill>
                <a:latin typeface="Dela Gothic One"/>
                <a:ea typeface="Dela Gothic One"/>
                <a:cs typeface="Dela Gothic One"/>
                <a:sym typeface="Dela Gothic One"/>
              </a:rPr>
              <a:t>Use Case Description</a:t>
            </a:r>
            <a:endParaRPr/>
          </a:p>
        </p:txBody>
      </p:sp>
      <p:sp>
        <p:nvSpPr>
          <p:cNvPr id="162" name="Google Shape;162;p14"/>
          <p:cNvSpPr txBox="1"/>
          <p:nvPr/>
        </p:nvSpPr>
        <p:spPr>
          <a:xfrm>
            <a:off x="1389833" y="4586972"/>
            <a:ext cx="45841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rgbClr val="FFFFFF"/>
                </a:solidFill>
                <a:latin typeface="Dela Gothic One"/>
                <a:ea typeface="Dela Gothic One"/>
                <a:sym typeface="Dela Gothic One"/>
              </a:rPr>
              <a:t>Importance</a:t>
            </a:r>
            <a:endParaRPr/>
          </a:p>
        </p:txBody>
      </p:sp>
      <p:sp>
        <p:nvSpPr>
          <p:cNvPr id="163" name="Google Shape;163;p14"/>
          <p:cNvSpPr txBox="1"/>
          <p:nvPr/>
        </p:nvSpPr>
        <p:spPr>
          <a:xfrm>
            <a:off x="1389833" y="5246370"/>
            <a:ext cx="4584125" cy="349018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a:solidFill>
                  <a:schemeClr val="bg1"/>
                </a:solidFill>
                <a:effectLst/>
                <a:latin typeface="Montserrat" panose="00000500000000000000" pitchFamily="2" charset="0"/>
              </a:rPr>
              <a:t> Querying loyalty program enrollment provides valuable insights into customer participation and engagement. It allows the business owner to analyze customer data, track program effectiveness, and make informed decisions to enhance the loyalty program's performance.</a:t>
            </a:r>
            <a:r>
              <a:rPr lang="en-US" sz="1800" b="0" i="0">
                <a:solidFill>
                  <a:schemeClr val="bg1"/>
                </a:solidFill>
                <a:effectLst/>
                <a:latin typeface="Montserrat" panose="00000500000000000000" pitchFamily="2" charset="0"/>
              </a:rPr>
              <a:t>​</a:t>
            </a:r>
            <a:endParaRPr sz="2000">
              <a:solidFill>
                <a:schemeClr val="bg1"/>
              </a:solidFill>
              <a:latin typeface="Montserrat" panose="00000500000000000000" pitchFamily="2" charset="0"/>
            </a:endParaRPr>
          </a:p>
        </p:txBody>
      </p:sp>
      <p:sp>
        <p:nvSpPr>
          <p:cNvPr id="3" name="Rectangle 1">
            <a:extLst>
              <a:ext uri="{FF2B5EF4-FFF2-40B4-BE49-F238E27FC236}">
                <a16:creationId xmlns:a16="http://schemas.microsoft.com/office/drawing/2014/main" id="{4EDF7AD9-D8F5-7996-260A-913693914F76}"/>
              </a:ext>
            </a:extLst>
          </p:cNvPr>
          <p:cNvSpPr>
            <a:spLocks noChangeArrowheads="1"/>
          </p:cNvSpPr>
          <p:nvPr/>
        </p:nvSpPr>
        <p:spPr bwMode="auto">
          <a:xfrm flipV="1">
            <a:off x="3522220" y="3079091"/>
            <a:ext cx="34916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DD723223-E8FD-2E78-F761-3E2BEC5699CA}"/>
              </a:ext>
            </a:extLst>
          </p:cNvPr>
          <p:cNvGraphicFramePr>
            <a:graphicFrameLocks noGrp="1"/>
          </p:cNvGraphicFramePr>
          <p:nvPr>
            <p:extLst>
              <p:ext uri="{D42A27DB-BD31-4B8C-83A1-F6EECF244321}">
                <p14:modId xmlns:p14="http://schemas.microsoft.com/office/powerpoint/2010/main" val="2980746193"/>
              </p:ext>
            </p:extLst>
          </p:nvPr>
        </p:nvGraphicFramePr>
        <p:xfrm>
          <a:off x="9564316" y="457201"/>
          <a:ext cx="7723561" cy="9401172"/>
        </p:xfrm>
        <a:graphic>
          <a:graphicData uri="http://schemas.openxmlformats.org/drawingml/2006/table">
            <a:tbl>
              <a:tblPr/>
              <a:tblGrid>
                <a:gridCol w="1529966">
                  <a:extLst>
                    <a:ext uri="{9D8B030D-6E8A-4147-A177-3AD203B41FA5}">
                      <a16:colId xmlns:a16="http://schemas.microsoft.com/office/drawing/2014/main" val="2301989238"/>
                    </a:ext>
                  </a:extLst>
                </a:gridCol>
                <a:gridCol w="608299">
                  <a:extLst>
                    <a:ext uri="{9D8B030D-6E8A-4147-A177-3AD203B41FA5}">
                      <a16:colId xmlns:a16="http://schemas.microsoft.com/office/drawing/2014/main" val="2593601735"/>
                    </a:ext>
                  </a:extLst>
                </a:gridCol>
                <a:gridCol w="2654398">
                  <a:extLst>
                    <a:ext uri="{9D8B030D-6E8A-4147-A177-3AD203B41FA5}">
                      <a16:colId xmlns:a16="http://schemas.microsoft.com/office/drawing/2014/main" val="1327213023"/>
                    </a:ext>
                  </a:extLst>
                </a:gridCol>
                <a:gridCol w="2930898">
                  <a:extLst>
                    <a:ext uri="{9D8B030D-6E8A-4147-A177-3AD203B41FA5}">
                      <a16:colId xmlns:a16="http://schemas.microsoft.com/office/drawing/2014/main" val="62687793"/>
                    </a:ext>
                  </a:extLst>
                </a:gridCol>
              </a:tblGrid>
              <a:tr h="854652">
                <a:tc>
                  <a:txBody>
                    <a:bodyPr/>
                    <a:lstStyle/>
                    <a:p>
                      <a:pPr algn="l" fontAlgn="base"/>
                      <a:r>
                        <a:rPr lang="en-US" sz="1400" b="1" i="0">
                          <a:solidFill>
                            <a:srgbClr val="FFFFFF"/>
                          </a:solidFill>
                          <a:effectLst/>
                          <a:latin typeface="Aptos" panose="020B0004020202020204" pitchFamily="34" charset="0"/>
                        </a:rPr>
                        <a:t>Use Case Name​</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1" i="0">
                          <a:solidFill>
                            <a:srgbClr val="FFFFFF"/>
                          </a:solidFill>
                          <a:effectLst/>
                          <a:latin typeface="Aptos" panose="020B0004020202020204" pitchFamily="34" charset="0"/>
                        </a:rPr>
                        <a:t>Query Loyalty Program Enrollment​</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146161278"/>
                  </a:ext>
                </a:extLst>
              </a:tr>
              <a:tr h="854652">
                <a:tc>
                  <a:txBody>
                    <a:bodyPr/>
                    <a:lstStyle/>
                    <a:p>
                      <a:pPr algn="l" fontAlgn="base"/>
                      <a:r>
                        <a:rPr lang="en-US" sz="1400" b="1" i="0">
                          <a:solidFill>
                            <a:srgbClr val="FFFFFF"/>
                          </a:solidFill>
                          <a:effectLst/>
                          <a:latin typeface="Aptos" panose="020B0004020202020204" pitchFamily="34" charset="0"/>
                        </a:rPr>
                        <a:t>Triggering Event​</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Owner wishes to view enrolled customers in the loyalty program.​</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679757009"/>
                  </a:ext>
                </a:extLst>
              </a:tr>
              <a:tr h="854652">
                <a:tc>
                  <a:txBody>
                    <a:bodyPr/>
                    <a:lstStyle/>
                    <a:p>
                      <a:pPr algn="l" fontAlgn="base"/>
                      <a:r>
                        <a:rPr lang="en-US" sz="1400" b="1" i="0">
                          <a:solidFill>
                            <a:srgbClr val="FFFFFF"/>
                          </a:solidFill>
                          <a:effectLst/>
                          <a:latin typeface="Aptos" panose="020B0004020202020204" pitchFamily="34" charset="0"/>
                        </a:rPr>
                        <a:t>Brief Description​</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Allows the business owner to query and view enrolled customers in the loyalty program.​</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347341991"/>
                  </a:ext>
                </a:extLst>
              </a:tr>
              <a:tr h="518896">
                <a:tc>
                  <a:txBody>
                    <a:bodyPr/>
                    <a:lstStyle/>
                    <a:p>
                      <a:pPr algn="l" fontAlgn="base"/>
                      <a:r>
                        <a:rPr lang="en-US" sz="1400" b="1" i="0">
                          <a:solidFill>
                            <a:srgbClr val="FFFFFF"/>
                          </a:solidFill>
                          <a:effectLst/>
                          <a:latin typeface="Aptos" panose="020B0004020202020204" pitchFamily="34" charset="0"/>
                        </a:rPr>
                        <a:t>Actors​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Owner​</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43936832"/>
                  </a:ext>
                </a:extLst>
              </a:tr>
              <a:tr h="854652">
                <a:tc>
                  <a:txBody>
                    <a:bodyPr/>
                    <a:lstStyle/>
                    <a:p>
                      <a:pPr algn="l" fontAlgn="base"/>
                      <a:r>
                        <a:rPr lang="en-US" sz="1400" b="1" i="0">
                          <a:solidFill>
                            <a:srgbClr val="FFFFFF"/>
                          </a:solidFill>
                          <a:effectLst/>
                          <a:latin typeface="Aptos" panose="020B0004020202020204" pitchFamily="34" charset="0"/>
                        </a:rPr>
                        <a:t>Related Use Cases​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 ​</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918604279"/>
                  </a:ext>
                </a:extLst>
              </a:tr>
              <a:tr h="854652">
                <a:tc>
                  <a:txBody>
                    <a:bodyPr/>
                    <a:lstStyle/>
                    <a:p>
                      <a:pPr algn="l" fontAlgn="base"/>
                      <a:r>
                        <a:rPr lang="en-US" sz="1400" b="1" i="0">
                          <a:solidFill>
                            <a:srgbClr val="FFFFFF"/>
                          </a:solidFill>
                          <a:effectLst/>
                          <a:latin typeface="Aptos" panose="020B0004020202020204" pitchFamily="34" charset="0"/>
                        </a:rPr>
                        <a:t>Preconditions​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Owner has opened the Main Menu.​</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4054228685"/>
                  </a:ext>
                </a:extLst>
              </a:tr>
              <a:tr h="854652">
                <a:tc>
                  <a:txBody>
                    <a:bodyPr/>
                    <a:lstStyle/>
                    <a:p>
                      <a:pPr algn="l" fontAlgn="base"/>
                      <a:r>
                        <a:rPr lang="en-US" sz="1400" b="1" i="0">
                          <a:solidFill>
                            <a:srgbClr val="FFFFFF"/>
                          </a:solidFill>
                          <a:effectLst/>
                          <a:latin typeface="Aptos" panose="020B0004020202020204" pitchFamily="34" charset="0"/>
                        </a:rPr>
                        <a:t>Post Conditions​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r>
                        <a:rPr lang="en-US" sz="1400" b="0" i="0">
                          <a:solidFill>
                            <a:srgbClr val="000000"/>
                          </a:solidFill>
                          <a:effectLst/>
                          <a:latin typeface="Aptos" panose="020B0004020202020204" pitchFamily="34" charset="0"/>
                        </a:rPr>
                        <a:t>All customers enrolled in the loyalty program get displayed.​</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204982843"/>
                  </a:ext>
                </a:extLst>
              </a:tr>
              <a:tr h="854652">
                <a:tc>
                  <a:txBody>
                    <a:bodyPr/>
                    <a:lstStyle/>
                    <a:p>
                      <a:pPr algn="l" fontAlgn="base"/>
                      <a:r>
                        <a:rPr lang="en-US" sz="1400" b="1" i="0">
                          <a:solidFill>
                            <a:srgbClr val="FFFFFF"/>
                          </a:solidFill>
                          <a:effectLst/>
                          <a:latin typeface="Aptos" panose="020B0004020202020204" pitchFamily="34" charset="0"/>
                        </a:rPr>
                        <a:t>Flow of activities​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2">
                  <a:txBody>
                    <a:bodyPr/>
                    <a:lstStyle/>
                    <a:p>
                      <a:pPr algn="l" fontAlgn="base"/>
                      <a:r>
                        <a:rPr lang="en-US" sz="1400" b="0" i="0">
                          <a:solidFill>
                            <a:srgbClr val="000000"/>
                          </a:solidFill>
                          <a:effectLst/>
                          <a:latin typeface="Aptos" panose="020B0004020202020204" pitchFamily="34" charset="0"/>
                        </a:rPr>
                        <a:t>Actor​</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hMerge="1">
                  <a:txBody>
                    <a:bodyPr/>
                    <a:lstStyle/>
                    <a:p>
                      <a:endParaRPr lang="en-CA"/>
                    </a:p>
                  </a:txBody>
                  <a:tcPr/>
                </a:tc>
                <a:tc>
                  <a:txBody>
                    <a:bodyPr/>
                    <a:lstStyle/>
                    <a:p>
                      <a:pPr algn="l" fontAlgn="base"/>
                      <a:r>
                        <a:rPr lang="en-US" sz="1400" b="0" i="0">
                          <a:solidFill>
                            <a:srgbClr val="000000"/>
                          </a:solidFill>
                          <a:effectLst/>
                          <a:latin typeface="Aptos" panose="020B0004020202020204" pitchFamily="34" charset="0"/>
                        </a:rPr>
                        <a:t>System​</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258123981"/>
                  </a:ext>
                </a:extLst>
              </a:tr>
              <a:tr h="1526164">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1.​</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a:txBody>
                    <a:bodyPr/>
                    <a:lstStyle/>
                    <a:p>
                      <a:pPr algn="just" fontAlgn="base"/>
                      <a:r>
                        <a:rPr lang="en-US" sz="1400" b="0" i="0">
                          <a:solidFill>
                            <a:srgbClr val="000000"/>
                          </a:solidFill>
                          <a:effectLst/>
                          <a:latin typeface="Aptos" panose="020B0004020202020204" pitchFamily="34" charset="0"/>
                        </a:rPr>
                        <a:t>Requests to query enrolled customers in the loyalty program.​</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a:solidFill>
                            <a:srgbClr val="000000"/>
                          </a:solidFill>
                          <a:effectLst/>
                          <a:latin typeface="Aptos" panose="020B0004020202020204" pitchFamily="34" charset="0"/>
                        </a:rPr>
                        <a:t>Displays a list of enrolled customers, including their names, contact information, and loyalty program IDs.​</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30980830"/>
                  </a:ext>
                </a:extLst>
              </a:tr>
              <a:tr h="518896">
                <a:tc>
                  <a:txBody>
                    <a:bodyPr/>
                    <a:lstStyle/>
                    <a:p>
                      <a:pPr algn="l" fontAlgn="base"/>
                      <a:r>
                        <a:rPr lang="en-US" sz="1400" b="1" i="0">
                          <a:solidFill>
                            <a:srgbClr val="FFFFFF"/>
                          </a:solidFill>
                          <a:effectLst/>
                          <a:latin typeface="Aptos" panose="020B0004020202020204" pitchFamily="34" charset="0"/>
                        </a:rPr>
                        <a:t> ​</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algn="l" fontAlgn="base"/>
                      <a:r>
                        <a:rPr lang="en-US" sz="1400" b="0" i="0">
                          <a:solidFill>
                            <a:srgbClr val="000000"/>
                          </a:solidFill>
                          <a:effectLst/>
                          <a:latin typeface="Aptos" panose="020B0004020202020204" pitchFamily="34" charset="0"/>
                        </a:rPr>
                        <a:t>2.​</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a:txBody>
                    <a:bodyPr/>
                    <a:lstStyle/>
                    <a:p>
                      <a:pPr algn="just" fontAlgn="base"/>
                      <a:r>
                        <a:rPr lang="en-US" sz="1400" b="0" i="0">
                          <a:solidFill>
                            <a:srgbClr val="000000"/>
                          </a:solidFill>
                          <a:effectLst/>
                          <a:latin typeface="Aptos" panose="020B0004020202020204" pitchFamily="34" charset="0"/>
                        </a:rPr>
                        <a:t>Chooses to cancel.​</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tc>
                  <a:txBody>
                    <a:bodyPr/>
                    <a:lstStyle/>
                    <a:p>
                      <a:pPr algn="l" fontAlgn="base"/>
                      <a:r>
                        <a:rPr lang="en-US" sz="1400" b="0" i="0">
                          <a:solidFill>
                            <a:srgbClr val="000000"/>
                          </a:solidFill>
                          <a:effectLst/>
                          <a:latin typeface="Aptos" panose="020B0004020202020204" pitchFamily="34" charset="0"/>
                        </a:rPr>
                        <a:t>Returns to the main menu.​</a:t>
                      </a:r>
                      <a:endParaRPr lang="en-US" sz="1400" b="0" i="0">
                        <a:solidFill>
                          <a:srgbClr val="000000"/>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261031369"/>
                  </a:ext>
                </a:extLst>
              </a:tr>
              <a:tr h="854652">
                <a:tc>
                  <a:txBody>
                    <a:bodyPr/>
                    <a:lstStyle/>
                    <a:p>
                      <a:pPr algn="l" fontAlgn="base"/>
                      <a:r>
                        <a:rPr lang="en-US" sz="1400" b="1" i="0">
                          <a:solidFill>
                            <a:srgbClr val="FFFFFF"/>
                          </a:solidFill>
                          <a:effectLst/>
                          <a:latin typeface="Aptos" panose="020B0004020202020204" pitchFamily="34" charset="0"/>
                        </a:rPr>
                        <a:t>Exception Conditions​</a:t>
                      </a:r>
                      <a:endParaRPr lang="en-US" sz="1400" b="1" i="0">
                        <a:solidFill>
                          <a:srgbClr val="FFFFFF"/>
                        </a:solidFill>
                        <a:effectLst/>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gridSpan="3">
                  <a:txBody>
                    <a:bodyPr/>
                    <a:lstStyle/>
                    <a:p>
                      <a:pPr algn="l" fontAlgn="base">
                        <a:buFont typeface="Arial" panose="020B0604020202020204" pitchFamily="34" charset="0"/>
                        <a:buChar char="•"/>
                      </a:pPr>
                      <a:r>
                        <a:rPr lang="en-US" sz="1400" b="0" i="0">
                          <a:solidFill>
                            <a:srgbClr val="000000"/>
                          </a:solidFill>
                          <a:effectLst/>
                          <a:latin typeface="Aptos" panose="020B0004020202020204" pitchFamily="34" charset="0"/>
                        </a:rPr>
                        <a:t>Owner chooses to cancel querying loyalty program customers.​</a:t>
                      </a:r>
                      <a:endParaRPr lang="en-US" sz="1400" b="0" i="0">
                        <a:solidFill>
                          <a:srgbClr val="000000"/>
                        </a:solidFill>
                        <a:effectLst/>
                        <a:latin typeface="Arial" panose="020B0604020202020204" pitchFamily="34" charset="0"/>
                      </a:endParaRPr>
                    </a:p>
                  </a:txBody>
                  <a:tcPr marL="86121" marR="86121" marT="43060" marB="4306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AED"/>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732076525"/>
                  </a:ext>
                </a:extLst>
              </a:tr>
            </a:tbl>
          </a:graphicData>
        </a:graphic>
      </p:graphicFrame>
      <p:sp>
        <p:nvSpPr>
          <p:cNvPr id="8" name="Rectangle 1">
            <a:extLst>
              <a:ext uri="{FF2B5EF4-FFF2-40B4-BE49-F238E27FC236}">
                <a16:creationId xmlns:a16="http://schemas.microsoft.com/office/drawing/2014/main" id="{1ECAE721-9F0D-1CFD-D79F-52B9C62BAD1D}"/>
              </a:ext>
            </a:extLst>
          </p:cNvPr>
          <p:cNvSpPr>
            <a:spLocks noChangeArrowheads="1"/>
          </p:cNvSpPr>
          <p:nvPr/>
        </p:nvSpPr>
        <p:spPr bwMode="auto">
          <a:xfrm flipV="1">
            <a:off x="4884357" y="2244573"/>
            <a:ext cx="281835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3655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53AFAA484B474999D200039A5AFAAC" ma:contentTypeVersion="12" ma:contentTypeDescription="Create a new document." ma:contentTypeScope="" ma:versionID="3c452c88f1f83564821ac97335ab0680">
  <xsd:schema xmlns:xsd="http://www.w3.org/2001/XMLSchema" xmlns:xs="http://www.w3.org/2001/XMLSchema" xmlns:p="http://schemas.microsoft.com/office/2006/metadata/properties" xmlns:ns2="3297699e-0350-46de-850b-45e4e443fbff" xmlns:ns3="2c526d59-7082-491b-b2c7-a25d2aa5da1a" targetNamespace="http://schemas.microsoft.com/office/2006/metadata/properties" ma:root="true" ma:fieldsID="0f97ed8ec219ceb6e35cb32f2b538521" ns2:_="" ns3:_="">
    <xsd:import namespace="3297699e-0350-46de-850b-45e4e443fbff"/>
    <xsd:import namespace="2c526d59-7082-491b-b2c7-a25d2aa5da1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97699e-0350-46de-850b-45e4e443fb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68e675e-7f51-40c4-b007-fcb928a1bb5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c526d59-7082-491b-b2c7-a25d2aa5da1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5728576-a4d4-4cdb-8059-e6f083b918ab}" ma:internalName="TaxCatchAll" ma:showField="CatchAllData" ma:web="2c526d59-7082-491b-b2c7-a25d2aa5da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c526d59-7082-491b-b2c7-a25d2aa5da1a" xsi:nil="true"/>
    <lcf76f155ced4ddcb4097134ff3c332f xmlns="3297699e-0350-46de-850b-45e4e443fbf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FF9A59-2631-406F-B48D-52A640B49A97}">
  <ds:schemaRefs>
    <ds:schemaRef ds:uri="http://schemas.microsoft.com/sharepoint/v3/contenttype/forms"/>
  </ds:schemaRefs>
</ds:datastoreItem>
</file>

<file path=customXml/itemProps2.xml><?xml version="1.0" encoding="utf-8"?>
<ds:datastoreItem xmlns:ds="http://schemas.openxmlformats.org/officeDocument/2006/customXml" ds:itemID="{54DA279B-5B17-4CAF-961A-33509274DC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97699e-0350-46de-850b-45e4e443fbff"/>
    <ds:schemaRef ds:uri="2c526d59-7082-491b-b2c7-a25d2aa5d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6D9104-06FA-4306-B7EB-4BC027FA1AD9}">
  <ds:schemaRefs>
    <ds:schemaRef ds:uri="http://schemas.microsoft.com/office/2006/metadata/properties"/>
    <ds:schemaRef ds:uri="http://schemas.microsoft.com/office/infopath/2007/PartnerControls"/>
    <ds:schemaRef ds:uri="2c526d59-7082-491b-b2c7-a25d2aa5da1a"/>
    <ds:schemaRef ds:uri="3297699e-0350-46de-850b-45e4e443fbff"/>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5</cp:revision>
  <dcterms:modified xsi:type="dcterms:W3CDTF">2024-04-05T01:15:41Z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0x0101009D53AFAA484B474999D200039A5AFAAC</vt:lpwstr>
  </property>
</Properties>
</file>